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37"/>
  </p:notesMasterIdLst>
  <p:handoutMasterIdLst>
    <p:handoutMasterId r:id="rId38"/>
  </p:handoutMasterIdLst>
  <p:sldIdLst>
    <p:sldId id="256" r:id="rId2"/>
    <p:sldId id="311" r:id="rId3"/>
    <p:sldId id="340" r:id="rId4"/>
    <p:sldId id="339" r:id="rId5"/>
    <p:sldId id="341" r:id="rId6"/>
    <p:sldId id="312" r:id="rId7"/>
    <p:sldId id="314" r:id="rId8"/>
    <p:sldId id="315" r:id="rId9"/>
    <p:sldId id="316" r:id="rId10"/>
    <p:sldId id="317" r:id="rId11"/>
    <p:sldId id="304" r:id="rId12"/>
    <p:sldId id="337" r:id="rId13"/>
    <p:sldId id="308" r:id="rId14"/>
    <p:sldId id="309" r:id="rId15"/>
    <p:sldId id="318" r:id="rId16"/>
    <p:sldId id="331" r:id="rId17"/>
    <p:sldId id="332" r:id="rId18"/>
    <p:sldId id="333" r:id="rId19"/>
    <p:sldId id="319" r:id="rId20"/>
    <p:sldId id="310" r:id="rId21"/>
    <p:sldId id="320" r:id="rId22"/>
    <p:sldId id="321" r:id="rId23"/>
    <p:sldId id="330" r:id="rId24"/>
    <p:sldId id="322" r:id="rId25"/>
    <p:sldId id="323" r:id="rId26"/>
    <p:sldId id="324" r:id="rId27"/>
    <p:sldId id="326" r:id="rId28"/>
    <p:sldId id="338" r:id="rId29"/>
    <p:sldId id="327" r:id="rId30"/>
    <p:sldId id="325" r:id="rId31"/>
    <p:sldId id="328" r:id="rId32"/>
    <p:sldId id="329" r:id="rId33"/>
    <p:sldId id="334" r:id="rId34"/>
    <p:sldId id="335" r:id="rId35"/>
    <p:sldId id="336" r:id="rId36"/>
  </p:sldIdLst>
  <p:sldSz cx="9144000" cy="6858000" type="screen4x3"/>
  <p:notesSz cx="7315200" cy="9601200"/>
  <p:custDataLst>
    <p:tags r:id="rId39"/>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38">
          <p15:clr>
            <a:srgbClr val="A4A3A4"/>
          </p15:clr>
        </p15:guide>
        <p15:guide id="2" pos="1272" userDrawn="1">
          <p15:clr>
            <a:srgbClr val="A4A3A4"/>
          </p15:clr>
        </p15:guide>
        <p15:guide id="3" orient="horz" pos="42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D6F7D"/>
    <a:srgbClr val="EBEAF0"/>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6327"/>
  </p:normalViewPr>
  <p:slideViewPr>
    <p:cSldViewPr snapToGrid="0">
      <p:cViewPr varScale="1">
        <p:scale>
          <a:sx n="119" d="100"/>
          <a:sy n="119" d="100"/>
        </p:scale>
        <p:origin x="1800" y="184"/>
      </p:cViewPr>
      <p:guideLst>
        <p:guide orient="horz" pos="4238"/>
        <p:guide pos="1272"/>
        <p:guide orient="horz" pos="42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custSel addSld modSld">
      <pc:chgData name="Eric J Prebys" userId="2423660181_tp_box_2" providerId="OAuth2" clId="{7A5D5A21-A55B-52FD-95D2-896217ECBE7C}" dt="2025-11-14T22:18:31.470" v="13" actId="700"/>
      <pc:docMkLst>
        <pc:docMk/>
      </pc:docMkLst>
      <pc:sldChg chg="addSp modSp new mod modClrScheme chgLayout">
        <pc:chgData name="Eric J Prebys" userId="2423660181_tp_box_2" providerId="OAuth2" clId="{7A5D5A21-A55B-52FD-95D2-896217ECBE7C}" dt="2025-11-14T22:18:31.470" v="13" actId="700"/>
        <pc:sldMkLst>
          <pc:docMk/>
          <pc:sldMk cId="1927807007" sldId="341"/>
        </pc:sldMkLst>
        <pc:spChg chg="mod ord">
          <ac:chgData name="Eric J Prebys" userId="2423660181_tp_box_2" providerId="OAuth2" clId="{7A5D5A21-A55B-52FD-95D2-896217ECBE7C}" dt="2025-11-14T22:18:31.470" v="13" actId="700"/>
          <ac:spMkLst>
            <pc:docMk/>
            <pc:sldMk cId="1927807007" sldId="341"/>
            <ac:spMk id="2" creationId="{A9E16C21-7340-1386-8980-68EFDBF42966}"/>
          </ac:spMkLst>
        </pc:spChg>
        <pc:spChg chg="mod ord">
          <ac:chgData name="Eric J Prebys" userId="2423660181_tp_box_2" providerId="OAuth2" clId="{7A5D5A21-A55B-52FD-95D2-896217ECBE7C}" dt="2025-11-14T22:18:31.470" v="13" actId="700"/>
          <ac:spMkLst>
            <pc:docMk/>
            <pc:sldMk cId="1927807007" sldId="341"/>
            <ac:spMk id="3" creationId="{4C03CBD1-4D1F-39D3-64C2-4387CFE0E33F}"/>
          </ac:spMkLst>
        </pc:spChg>
        <pc:spChg chg="mod ord">
          <ac:chgData name="Eric J Prebys" userId="2423660181_tp_box_2" providerId="OAuth2" clId="{7A5D5A21-A55B-52FD-95D2-896217ECBE7C}" dt="2025-11-14T22:18:31.470" v="13" actId="700"/>
          <ac:spMkLst>
            <pc:docMk/>
            <pc:sldMk cId="1927807007" sldId="341"/>
            <ac:spMk id="4" creationId="{7DC13FEC-9A9F-A723-CD0E-702DDBE2651C}"/>
          </ac:spMkLst>
        </pc:spChg>
        <pc:spChg chg="mod ord">
          <ac:chgData name="Eric J Prebys" userId="2423660181_tp_box_2" providerId="OAuth2" clId="{7A5D5A21-A55B-52FD-95D2-896217ECBE7C}" dt="2025-11-14T22:18:31.470" v="13" actId="700"/>
          <ac:spMkLst>
            <pc:docMk/>
            <pc:sldMk cId="1927807007" sldId="341"/>
            <ac:spMk id="5" creationId="{870CC3FE-006F-C507-61D9-23BFB91D8FFF}"/>
          </ac:spMkLst>
        </pc:spChg>
        <pc:spChg chg="add mod ord">
          <ac:chgData name="Eric J Prebys" userId="2423660181_tp_box_2" providerId="OAuth2" clId="{7A5D5A21-A55B-52FD-95D2-896217ECBE7C}" dt="2025-11-14T22:18:31.470" v="13" actId="700"/>
          <ac:spMkLst>
            <pc:docMk/>
            <pc:sldMk cId="1927807007" sldId="341"/>
            <ac:spMk id="6" creationId="{C12399FE-11F6-3E1C-23E1-AB4290D8711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sz="quarter" idx="1"/>
          </p:nvPr>
        </p:nvSpPr>
        <p:spPr>
          <a:xfrm>
            <a:off x="4143589" y="0"/>
            <a:ext cx="3169920" cy="480060"/>
          </a:xfrm>
          <a:prstGeom prst="rect">
            <a:avLst/>
          </a:prstGeom>
        </p:spPr>
        <p:txBody>
          <a:bodyPr vert="horz" lIns="96647" tIns="48324" rIns="96647" bIns="48324" rtlCol="0"/>
          <a:lstStyle>
            <a:lvl1pPr algn="r">
              <a:defRPr sz="1300"/>
            </a:lvl1pPr>
          </a:lstStyle>
          <a:p>
            <a:fld id="{D5D641E0-C0FB-FB45-BE20-B5E285E46BDA}" type="datetimeFigureOut">
              <a:rPr lang="en-US" smtClean="0"/>
              <a:t>11/17/25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5" name="Slide Number Placeholder 4"/>
          <p:cNvSpPr>
            <a:spLocks noGrp="1"/>
          </p:cNvSpPr>
          <p:nvPr>
            <p:ph type="sldNum" sz="quarter" idx="3"/>
          </p:nvPr>
        </p:nvSpPr>
        <p:spPr>
          <a:xfrm>
            <a:off x="4143589" y="9119474"/>
            <a:ext cx="3169920" cy="480060"/>
          </a:xfrm>
          <a:prstGeom prst="rect">
            <a:avLst/>
          </a:prstGeom>
        </p:spPr>
        <p:txBody>
          <a:bodyPr vert="horz" lIns="96647" tIns="48324" rIns="96647" bIns="48324" rtlCol="0" anchor="b"/>
          <a:lstStyle>
            <a:lvl1pPr algn="r">
              <a:defRPr sz="13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defRPr sz="1300"/>
            </a:lvl1pPr>
          </a:lstStyle>
          <a:p>
            <a:pPr>
              <a:defRPr/>
            </a:pPr>
            <a:endParaRPr lang="en-US"/>
          </a:p>
        </p:txBody>
      </p:sp>
      <p:sp>
        <p:nvSpPr>
          <p:cNvPr id="4099" name="Rectangle 3"/>
          <p:cNvSpPr>
            <a:spLocks noGrp="1" noChangeArrowheads="1"/>
          </p:cNvSpPr>
          <p:nvPr>
            <p:ph type="dt" idx="1"/>
          </p:nvPr>
        </p:nvSpPr>
        <p:spPr bwMode="auto">
          <a:xfrm>
            <a:off x="4145282" y="0"/>
            <a:ext cx="3169920" cy="480060"/>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lvl1pPr algn="r">
              <a:defRPr sz="13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75361" y="4560570"/>
            <a:ext cx="5364480" cy="4320540"/>
          </a:xfrm>
          <a:prstGeom prst="rect">
            <a:avLst/>
          </a:prstGeom>
          <a:noFill/>
          <a:ln w="9525">
            <a:noFill/>
            <a:miter lim="800000"/>
            <a:headEnd/>
            <a:tailEnd/>
          </a:ln>
          <a:effec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121140"/>
            <a:ext cx="3169920" cy="480060"/>
          </a:xfrm>
          <a:prstGeom prst="rect">
            <a:avLst/>
          </a:prstGeom>
          <a:noFill/>
          <a:ln w="9525">
            <a:noFill/>
            <a:miter lim="800000"/>
            <a:headEnd/>
            <a:tailEnd/>
          </a:ln>
          <a:effectLst/>
        </p:spPr>
        <p:txBody>
          <a:bodyPr vert="horz" wrap="square" lIns="96647" tIns="48324" rIns="96647" bIns="48324" numCol="1" anchor="b" anchorCtr="0" compatLnSpc="1">
            <a:prstTxWarp prst="textNoShape">
              <a:avLst/>
            </a:prstTxWarp>
          </a:bodyPr>
          <a:lstStyle>
            <a:lvl1pPr>
              <a:defRPr sz="1300"/>
            </a:lvl1pPr>
          </a:lstStyle>
          <a:p>
            <a:pPr>
              <a:defRPr/>
            </a:pPr>
            <a:endParaRPr lang="en-US"/>
          </a:p>
        </p:txBody>
      </p:sp>
      <p:sp>
        <p:nvSpPr>
          <p:cNvPr id="4103" name="Rectangle 7"/>
          <p:cNvSpPr>
            <a:spLocks noGrp="1" noChangeArrowheads="1"/>
          </p:cNvSpPr>
          <p:nvPr>
            <p:ph type="sldNum" sz="quarter" idx="5"/>
          </p:nvPr>
        </p:nvSpPr>
        <p:spPr bwMode="auto">
          <a:xfrm>
            <a:off x="4145282" y="9121140"/>
            <a:ext cx="3169920" cy="480060"/>
          </a:xfrm>
          <a:prstGeom prst="rect">
            <a:avLst/>
          </a:prstGeom>
          <a:noFill/>
          <a:ln w="9525">
            <a:noFill/>
            <a:miter lim="800000"/>
            <a:headEnd/>
            <a:tailEnd/>
          </a:ln>
          <a:effectLst/>
        </p:spPr>
        <p:txBody>
          <a:bodyPr vert="horz" wrap="square" lIns="96647" tIns="48324" rIns="96647" bIns="48324" numCol="1" anchor="b" anchorCtr="0" compatLnSpc="1">
            <a:prstTxWarp prst="textNoShape">
              <a:avLst/>
            </a:prstTxWarp>
          </a:bodyPr>
          <a:lstStyle>
            <a:lvl1pPr algn="r">
              <a:defRPr sz="13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Phy 40, Fall 2025</a:t>
            </a:r>
          </a:p>
        </p:txBody>
      </p:sp>
      <p:sp>
        <p:nvSpPr>
          <p:cNvPr id="5" name="Footer Placeholder 4"/>
          <p:cNvSpPr>
            <a:spLocks noGrp="1"/>
          </p:cNvSpPr>
          <p:nvPr>
            <p:ph type="ftr" sz="quarter" idx="11"/>
          </p:nvPr>
        </p:nvSpPr>
        <p:spPr/>
        <p:txBody>
          <a:bodyPr/>
          <a:lstStyle/>
          <a:p>
            <a:r>
              <a:rPr lang="en-US"/>
              <a:t>Monte Carlo Methods</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Phy 40, Fall 2025</a:t>
            </a:r>
            <a:endParaRPr lang="en-US" dirty="0"/>
          </a:p>
        </p:txBody>
      </p:sp>
      <p:sp>
        <p:nvSpPr>
          <p:cNvPr id="5" name="Footer Placeholder 4"/>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Phy 40, Fall 2025</a:t>
            </a:r>
          </a:p>
        </p:txBody>
      </p:sp>
      <p:sp>
        <p:nvSpPr>
          <p:cNvPr id="5" name="Footer Placeholder 4"/>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defRPr/>
            </a:pPr>
            <a:r>
              <a:rPr lang="en-US"/>
              <a:t>Phy 40, Fall 2025</a:t>
            </a:r>
            <a:endParaRPr lang="en-US" dirty="0"/>
          </a:p>
        </p:txBody>
      </p:sp>
      <p:sp>
        <p:nvSpPr>
          <p:cNvPr id="5" name="Footer Placeholder 4"/>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Phy 40, Fall 2025</a:t>
            </a:r>
          </a:p>
        </p:txBody>
      </p:sp>
      <p:sp>
        <p:nvSpPr>
          <p:cNvPr id="5" name="Footer Placeholder 4"/>
          <p:cNvSpPr>
            <a:spLocks noGrp="1"/>
          </p:cNvSpPr>
          <p:nvPr>
            <p:ph type="ftr" sz="quarter" idx="11"/>
          </p:nvPr>
        </p:nvSpPr>
        <p:spPr/>
        <p:txBody>
          <a:bodyPr/>
          <a:lstStyle/>
          <a:p>
            <a:r>
              <a:rPr lang="en-US"/>
              <a:t>Monte Carlo Methods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4038600" cy="5248656"/>
          </a:xfr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defRPr/>
            </a:pPr>
            <a:r>
              <a:rPr lang="en-US"/>
              <a:t>Phy 40, Fall 2025</a:t>
            </a:r>
            <a:endParaRPr lang="en-US" dirty="0"/>
          </a:p>
        </p:txBody>
      </p:sp>
      <p:sp>
        <p:nvSpPr>
          <p:cNvPr id="6" name="Footer Placeholder 5"/>
          <p:cNvSpPr>
            <a:spLocks noGrp="1"/>
          </p:cNvSpPr>
          <p:nvPr>
            <p:ph type="ftr" sz="quarter" idx="11"/>
          </p:nvPr>
        </p:nvSpPr>
        <p:spPr/>
        <p:txBody>
          <a:bodyPr/>
          <a:lstStyle/>
          <a:p>
            <a:pPr>
              <a:defRPr/>
            </a:pPr>
            <a:r>
              <a:rPr lang="en-US"/>
              <a:t>Monte Carlo Methods</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defRPr/>
            </a:pPr>
            <a:r>
              <a:rPr lang="en-US"/>
              <a:t>Phy 40, Fall 2025</a:t>
            </a:r>
            <a:endParaRPr lang="en-US" dirty="0"/>
          </a:p>
        </p:txBody>
      </p:sp>
      <p:sp>
        <p:nvSpPr>
          <p:cNvPr id="8" name="Footer Placeholder 7"/>
          <p:cNvSpPr>
            <a:spLocks noGrp="1"/>
          </p:cNvSpPr>
          <p:nvPr>
            <p:ph type="ftr" sz="quarter" idx="11"/>
          </p:nvPr>
        </p:nvSpPr>
        <p:spPr/>
        <p:txBody>
          <a:bodyPr/>
          <a:lstStyle/>
          <a:p>
            <a:pPr>
              <a:defRPr/>
            </a:pPr>
            <a:r>
              <a:rPr lang="en-US"/>
              <a:t>Monte Carlo Methods</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Phy 40, Fall 2025</a:t>
            </a:r>
            <a:endParaRPr lang="en-US" dirty="0"/>
          </a:p>
        </p:txBody>
      </p:sp>
      <p:sp>
        <p:nvSpPr>
          <p:cNvPr id="4" name="Footer Placeholder 3"/>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Phy 40, Fall 2025</a:t>
            </a:r>
            <a:endParaRPr lang="en-US" dirty="0"/>
          </a:p>
        </p:txBody>
      </p:sp>
      <p:sp>
        <p:nvSpPr>
          <p:cNvPr id="3" name="Footer Placeholder 2"/>
          <p:cNvSpPr>
            <a:spLocks noGrp="1"/>
          </p:cNvSpPr>
          <p:nvPr>
            <p:ph type="ftr" sz="quarter" idx="11"/>
          </p:nvPr>
        </p:nvSpPr>
        <p:spPr/>
        <p:txBody>
          <a:bodyPr/>
          <a:lstStyle/>
          <a:p>
            <a:pPr>
              <a:defRPr/>
            </a:pPr>
            <a:r>
              <a:rPr lang="en-US"/>
              <a:t>Monte Carlo Methods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Phy 40, Fall 2025</a:t>
            </a:r>
            <a:endParaRPr lang="en-US" dirty="0"/>
          </a:p>
        </p:txBody>
      </p:sp>
      <p:sp>
        <p:nvSpPr>
          <p:cNvPr id="6" name="Footer Placeholder 5"/>
          <p:cNvSpPr>
            <a:spLocks noGrp="1"/>
          </p:cNvSpPr>
          <p:nvPr>
            <p:ph type="ftr" sz="quarter" idx="11"/>
          </p:nvPr>
        </p:nvSpPr>
        <p:spPr/>
        <p:txBody>
          <a:bodyPr/>
          <a:lstStyle/>
          <a:p>
            <a:pPr>
              <a:defRPr/>
            </a:pPr>
            <a:r>
              <a:rPr lang="en-US"/>
              <a:t>Monte Carlo Methods</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Phy 40, Fall 2025</a:t>
            </a:r>
          </a:p>
        </p:txBody>
      </p:sp>
      <p:sp>
        <p:nvSpPr>
          <p:cNvPr id="6" name="Footer Placeholder 5"/>
          <p:cNvSpPr>
            <a:spLocks noGrp="1"/>
          </p:cNvSpPr>
          <p:nvPr>
            <p:ph type="ftr" sz="quarter" idx="11"/>
          </p:nvPr>
        </p:nvSpPr>
        <p:spPr/>
        <p:txBody>
          <a:bodyPr/>
          <a:lstStyle/>
          <a:p>
            <a:pPr>
              <a:defRPr/>
            </a:pPr>
            <a:r>
              <a:rPr lang="en-US"/>
              <a:t>Monte Carlo Methods</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Phy 40,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Monte Carlo Methods</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F709-0DC7-8849-872D-079049103E57}"/>
              </a:ext>
            </a:extLst>
          </p:cNvPr>
          <p:cNvSpPr>
            <a:spLocks noGrp="1"/>
          </p:cNvSpPr>
          <p:nvPr>
            <p:ph type="ctrTitle"/>
          </p:nvPr>
        </p:nvSpPr>
        <p:spPr>
          <a:xfrm>
            <a:off x="313050" y="1231835"/>
            <a:ext cx="7848600" cy="1927225"/>
          </a:xfrm>
        </p:spPr>
        <p:txBody>
          <a:bodyPr/>
          <a:lstStyle/>
          <a:p>
            <a:r>
              <a:rPr lang="en-US" dirty="0" err="1"/>
              <a:t>MontE</a:t>
            </a:r>
            <a:r>
              <a:rPr lang="en-US" dirty="0"/>
              <a:t> Carlo Methods</a:t>
            </a:r>
          </a:p>
        </p:txBody>
      </p:sp>
      <p:sp>
        <p:nvSpPr>
          <p:cNvPr id="3" name="Subtitle 2">
            <a:extLst>
              <a:ext uri="{FF2B5EF4-FFF2-40B4-BE49-F238E27FC236}">
                <a16:creationId xmlns:a16="http://schemas.microsoft.com/office/drawing/2014/main" id="{B944D4B2-62CD-7942-82CC-69E45AE79576}"/>
              </a:ext>
            </a:extLst>
          </p:cNvPr>
          <p:cNvSpPr>
            <a:spLocks noGrp="1"/>
          </p:cNvSpPr>
          <p:nvPr>
            <p:ph type="subTitle" idx="1"/>
          </p:nvPr>
        </p:nvSpPr>
        <p:spPr>
          <a:xfrm>
            <a:off x="685800" y="5582482"/>
            <a:ext cx="6400800" cy="954952"/>
          </a:xfrm>
        </p:spPr>
        <p:txBody>
          <a:bodyPr>
            <a:normAutofit fontScale="85000" lnSpcReduction="20000"/>
          </a:bodyPr>
          <a:lstStyle/>
          <a:p>
            <a:r>
              <a:rPr lang="en-US" dirty="0"/>
              <a:t>Eric </a:t>
            </a:r>
            <a:r>
              <a:rPr lang="en-US" dirty="0" err="1"/>
              <a:t>Prebys</a:t>
            </a:r>
            <a:endParaRPr lang="en-US" dirty="0"/>
          </a:p>
          <a:p>
            <a:r>
              <a:rPr lang="en-US" dirty="0" err="1"/>
              <a:t>Phy</a:t>
            </a:r>
            <a:r>
              <a:rPr lang="en-US" dirty="0"/>
              <a:t> 40</a:t>
            </a:r>
          </a:p>
          <a:p>
            <a:r>
              <a:rPr lang="en-US" dirty="0"/>
              <a:t>Fall 2025</a:t>
            </a:r>
          </a:p>
        </p:txBody>
      </p:sp>
    </p:spTree>
    <p:extLst>
      <p:ext uri="{BB962C8B-B14F-4D97-AF65-F5344CB8AC3E}">
        <p14:creationId xmlns:p14="http://schemas.microsoft.com/office/powerpoint/2010/main" val="1000467981"/>
      </p:ext>
    </p:extLst>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3A90-FE74-8FD5-6FB1-336B03B3FDB0}"/>
              </a:ext>
            </a:extLst>
          </p:cNvPr>
          <p:cNvSpPr>
            <a:spLocks noGrp="1"/>
          </p:cNvSpPr>
          <p:nvPr>
            <p:ph type="title"/>
          </p:nvPr>
        </p:nvSpPr>
        <p:spPr/>
        <p:txBody>
          <a:bodyPr/>
          <a:lstStyle/>
          <a:p>
            <a:r>
              <a:rPr lang="en-US" dirty="0"/>
              <a:t>Project to Target</a:t>
            </a:r>
          </a:p>
        </p:txBody>
      </p:sp>
      <p:sp>
        <p:nvSpPr>
          <p:cNvPr id="3" name="Date Placeholder 2">
            <a:extLst>
              <a:ext uri="{FF2B5EF4-FFF2-40B4-BE49-F238E27FC236}">
                <a16:creationId xmlns:a16="http://schemas.microsoft.com/office/drawing/2014/main" id="{318BCB85-4040-8E0C-411C-E7D1863ADC28}"/>
              </a:ext>
            </a:extLst>
          </p:cNvPr>
          <p:cNvSpPr>
            <a:spLocks noGrp="1"/>
          </p:cNvSpPr>
          <p:nvPr>
            <p:ph type="dt" sz="half" idx="10"/>
          </p:nvPr>
        </p:nvSpPr>
        <p:spPr/>
        <p:txBody>
          <a:bodyPr/>
          <a:lstStyle/>
          <a:p>
            <a:pPr>
              <a:defRPr/>
            </a:pPr>
            <a:r>
              <a:rPr lang="en-US"/>
              <a:t>Phy 40, Fall 2025</a:t>
            </a:r>
            <a:endParaRPr lang="en-US" dirty="0"/>
          </a:p>
        </p:txBody>
      </p:sp>
      <p:sp>
        <p:nvSpPr>
          <p:cNvPr id="4" name="Footer Placeholder 3">
            <a:extLst>
              <a:ext uri="{FF2B5EF4-FFF2-40B4-BE49-F238E27FC236}">
                <a16:creationId xmlns:a16="http://schemas.microsoft.com/office/drawing/2014/main" id="{FED271BB-CD81-4E78-5B60-E575139A7E3C}"/>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a:extLst>
              <a:ext uri="{FF2B5EF4-FFF2-40B4-BE49-F238E27FC236}">
                <a16:creationId xmlns:a16="http://schemas.microsoft.com/office/drawing/2014/main" id="{88C3309D-35F7-1B80-F740-CF924B045AB6}"/>
              </a:ext>
            </a:extLst>
          </p:cNvPr>
          <p:cNvSpPr>
            <a:spLocks noGrp="1"/>
          </p:cNvSpPr>
          <p:nvPr>
            <p:ph type="sldNum" sz="quarter" idx="12"/>
          </p:nvPr>
        </p:nvSpPr>
        <p:spPr/>
        <p:txBody>
          <a:bodyPr/>
          <a:lstStyle/>
          <a:p>
            <a:pPr>
              <a:defRPr/>
            </a:pPr>
            <a:fld id="{BAB536C3-BB10-4165-8E74-99838CB51702}" type="slidenum">
              <a:rPr lang="en-US" smtClean="0"/>
              <a:pPr>
                <a:defRPr/>
              </a:pPr>
              <a:t>10</a:t>
            </a:fld>
            <a:endParaRPr lang="en-US"/>
          </a:p>
        </p:txBody>
      </p:sp>
      <p:pic>
        <p:nvPicPr>
          <p:cNvPr id="6" name="Picture 5">
            <a:extLst>
              <a:ext uri="{FF2B5EF4-FFF2-40B4-BE49-F238E27FC236}">
                <a16:creationId xmlns:a16="http://schemas.microsoft.com/office/drawing/2014/main" id="{BF642CB7-E368-8EA3-6F69-DEB3C959841E}"/>
              </a:ext>
            </a:extLst>
          </p:cNvPr>
          <p:cNvPicPr>
            <a:picLocks noChangeAspect="1"/>
          </p:cNvPicPr>
          <p:nvPr/>
        </p:nvPicPr>
        <p:blipFill>
          <a:blip r:embed="rId2"/>
          <a:stretch>
            <a:fillRect/>
          </a:stretch>
        </p:blipFill>
        <p:spPr>
          <a:xfrm>
            <a:off x="310507" y="1563525"/>
            <a:ext cx="6418387" cy="3347521"/>
          </a:xfrm>
          <a:prstGeom prst="rect">
            <a:avLst/>
          </a:prstGeom>
        </p:spPr>
      </p:pic>
      <p:sp>
        <p:nvSpPr>
          <p:cNvPr id="8" name="TextBox 7">
            <a:extLst>
              <a:ext uri="{FF2B5EF4-FFF2-40B4-BE49-F238E27FC236}">
                <a16:creationId xmlns:a16="http://schemas.microsoft.com/office/drawing/2014/main" id="{54E16F8B-85DD-333F-8EA7-7D1275EE087E}"/>
              </a:ext>
            </a:extLst>
          </p:cNvPr>
          <p:cNvSpPr txBox="1"/>
          <p:nvPr/>
        </p:nvSpPr>
        <p:spPr>
          <a:xfrm>
            <a:off x="6841047" y="1563525"/>
            <a:ext cx="2137025" cy="307777"/>
          </a:xfrm>
          <a:prstGeom prst="rect">
            <a:avLst/>
          </a:prstGeom>
          <a:noFill/>
        </p:spPr>
        <p:txBody>
          <a:bodyPr wrap="square" rtlCol="0">
            <a:spAutoFit/>
          </a:bodyPr>
          <a:lstStyle/>
          <a:p>
            <a:r>
              <a:rPr lang="en-US" sz="1400" dirty="0">
                <a:solidFill>
                  <a:srgbClr val="FF0000"/>
                </a:solidFill>
                <a:latin typeface="+mn-lt"/>
              </a:rPr>
              <a:t>Calculate </a:t>
            </a:r>
            <a:r>
              <a:rPr lang="en-US" sz="1400" dirty="0" err="1">
                <a:solidFill>
                  <a:srgbClr val="FF0000"/>
                </a:solidFill>
                <a:latin typeface="+mn-lt"/>
              </a:rPr>
              <a:t>tan</a:t>
            </a:r>
            <a:r>
              <a:rPr lang="en-US" sz="1400" i="1" dirty="0" err="1">
                <a:solidFill>
                  <a:srgbClr val="FF0000"/>
                </a:solidFill>
                <a:latin typeface="Symbol" pitchFamily="2" charset="2"/>
              </a:rPr>
              <a:t>q</a:t>
            </a:r>
            <a:endParaRPr lang="en-US" sz="1400" i="1" dirty="0">
              <a:solidFill>
                <a:srgbClr val="FF0000"/>
              </a:solidFill>
              <a:latin typeface="Symbol" pitchFamily="2" charset="2"/>
            </a:endParaRPr>
          </a:p>
        </p:txBody>
      </p:sp>
      <p:cxnSp>
        <p:nvCxnSpPr>
          <p:cNvPr id="9" name="Straight Arrow Connector 8">
            <a:extLst>
              <a:ext uri="{FF2B5EF4-FFF2-40B4-BE49-F238E27FC236}">
                <a16:creationId xmlns:a16="http://schemas.microsoft.com/office/drawing/2014/main" id="{1820C338-7A9A-7163-064E-0D60D9599A3E}"/>
              </a:ext>
            </a:extLst>
          </p:cNvPr>
          <p:cNvCxnSpPr>
            <a:cxnSpLocks/>
            <a:stCxn id="8" idx="1"/>
          </p:cNvCxnSpPr>
          <p:nvPr/>
        </p:nvCxnSpPr>
        <p:spPr>
          <a:xfrm flipH="1">
            <a:off x="5095982" y="1717414"/>
            <a:ext cx="1745065" cy="50180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5BBA83E-A0CC-713A-BCD6-43A8AB0D3913}"/>
              </a:ext>
            </a:extLst>
          </p:cNvPr>
          <p:cNvCxnSpPr>
            <a:cxnSpLocks/>
          </p:cNvCxnSpPr>
          <p:nvPr/>
        </p:nvCxnSpPr>
        <p:spPr>
          <a:xfrm flipH="1">
            <a:off x="4347510" y="2219218"/>
            <a:ext cx="2453303" cy="2418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81F2A6B-B850-34A3-BC54-64E3B2C12609}"/>
              </a:ext>
            </a:extLst>
          </p:cNvPr>
          <p:cNvSpPr txBox="1"/>
          <p:nvPr/>
        </p:nvSpPr>
        <p:spPr>
          <a:xfrm>
            <a:off x="6769927" y="2032346"/>
            <a:ext cx="2137025" cy="523220"/>
          </a:xfrm>
          <a:prstGeom prst="rect">
            <a:avLst/>
          </a:prstGeom>
          <a:noFill/>
        </p:spPr>
        <p:txBody>
          <a:bodyPr wrap="square" rtlCol="0">
            <a:spAutoFit/>
          </a:bodyPr>
          <a:lstStyle/>
          <a:p>
            <a:r>
              <a:rPr lang="en-US" sz="1400" dirty="0">
                <a:solidFill>
                  <a:srgbClr val="FF0000"/>
                </a:solidFill>
                <a:latin typeface="+mn-lt"/>
              </a:rPr>
              <a:t>Calculate radius at target</a:t>
            </a:r>
            <a:endParaRPr lang="en-US" sz="1400" i="1" dirty="0">
              <a:solidFill>
                <a:srgbClr val="FF0000"/>
              </a:solidFill>
              <a:latin typeface="Symbol" pitchFamily="2" charset="2"/>
            </a:endParaRPr>
          </a:p>
        </p:txBody>
      </p:sp>
      <p:cxnSp>
        <p:nvCxnSpPr>
          <p:cNvPr id="14" name="Straight Arrow Connector 13">
            <a:extLst>
              <a:ext uri="{FF2B5EF4-FFF2-40B4-BE49-F238E27FC236}">
                <a16:creationId xmlns:a16="http://schemas.microsoft.com/office/drawing/2014/main" id="{71E50B9B-A148-5413-C087-6B3DC7968CEA}"/>
              </a:ext>
            </a:extLst>
          </p:cNvPr>
          <p:cNvCxnSpPr>
            <a:cxnSpLocks/>
          </p:cNvCxnSpPr>
          <p:nvPr/>
        </p:nvCxnSpPr>
        <p:spPr>
          <a:xfrm flipH="1">
            <a:off x="4088944" y="2836977"/>
            <a:ext cx="2887209" cy="995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864F4E1-3E33-0557-0525-90BD5AD9A84C}"/>
              </a:ext>
            </a:extLst>
          </p:cNvPr>
          <p:cNvSpPr txBox="1"/>
          <p:nvPr/>
        </p:nvSpPr>
        <p:spPr>
          <a:xfrm>
            <a:off x="7006975" y="2625156"/>
            <a:ext cx="2137025" cy="523220"/>
          </a:xfrm>
          <a:prstGeom prst="rect">
            <a:avLst/>
          </a:prstGeom>
          <a:noFill/>
        </p:spPr>
        <p:txBody>
          <a:bodyPr wrap="square" rtlCol="0">
            <a:spAutoFit/>
          </a:bodyPr>
          <a:lstStyle/>
          <a:p>
            <a:r>
              <a:rPr lang="en-US" sz="1400" dirty="0">
                <a:solidFill>
                  <a:srgbClr val="FF0000"/>
                </a:solidFill>
                <a:latin typeface="+mn-lt"/>
              </a:rPr>
              <a:t>Drop backward going tracks!</a:t>
            </a:r>
            <a:endParaRPr lang="en-US" sz="1400" i="1" dirty="0">
              <a:solidFill>
                <a:srgbClr val="FF0000"/>
              </a:solidFill>
              <a:latin typeface="Symbol" pitchFamily="2" charset="2"/>
            </a:endParaRPr>
          </a:p>
        </p:txBody>
      </p:sp>
      <p:cxnSp>
        <p:nvCxnSpPr>
          <p:cNvPr id="17" name="Straight Arrow Connector 16">
            <a:extLst>
              <a:ext uri="{FF2B5EF4-FFF2-40B4-BE49-F238E27FC236}">
                <a16:creationId xmlns:a16="http://schemas.microsoft.com/office/drawing/2014/main" id="{A2CF7DFE-752F-C0E2-2A03-6B5F6A1AD382}"/>
              </a:ext>
            </a:extLst>
          </p:cNvPr>
          <p:cNvCxnSpPr>
            <a:cxnSpLocks/>
            <a:stCxn id="19" idx="1"/>
          </p:cNvCxnSpPr>
          <p:nvPr/>
        </p:nvCxnSpPr>
        <p:spPr>
          <a:xfrm flipH="1" flipV="1">
            <a:off x="3423948" y="3198165"/>
            <a:ext cx="3417099" cy="27394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6C7F128-4732-9CDF-3A63-C13C4A8A6398}"/>
              </a:ext>
            </a:extLst>
          </p:cNvPr>
          <p:cNvSpPr txBox="1"/>
          <p:nvPr/>
        </p:nvSpPr>
        <p:spPr>
          <a:xfrm>
            <a:off x="6841047" y="3318225"/>
            <a:ext cx="2302953" cy="307777"/>
          </a:xfrm>
          <a:prstGeom prst="rect">
            <a:avLst/>
          </a:prstGeom>
          <a:noFill/>
        </p:spPr>
        <p:txBody>
          <a:bodyPr wrap="square" rtlCol="0">
            <a:spAutoFit/>
          </a:bodyPr>
          <a:lstStyle/>
          <a:p>
            <a:r>
              <a:rPr lang="en-US" sz="1400" dirty="0">
                <a:solidFill>
                  <a:srgbClr val="FF0000"/>
                </a:solidFill>
                <a:latin typeface="+mn-lt"/>
              </a:rPr>
              <a:t>How many </a:t>
            </a:r>
            <a:r>
              <a:rPr lang="en-US" sz="1400" i="1" dirty="0">
                <a:solidFill>
                  <a:srgbClr val="FF0000"/>
                </a:solidFill>
                <a:latin typeface="+mn-lt"/>
              </a:rPr>
              <a:t>are </a:t>
            </a:r>
            <a:r>
              <a:rPr lang="en-US" sz="1400" i="1" dirty="0">
                <a:solidFill>
                  <a:srgbClr val="FF0000"/>
                </a:solidFill>
                <a:latin typeface="Symbol" pitchFamily="2" charset="2"/>
              </a:rPr>
              <a:t>r</a:t>
            </a:r>
            <a:r>
              <a:rPr lang="en-US" sz="1400" i="1" dirty="0">
                <a:solidFill>
                  <a:srgbClr val="FF0000"/>
                </a:solidFill>
                <a:latin typeface="+mn-lt"/>
              </a:rPr>
              <a:t>&lt;50 </a:t>
            </a:r>
            <a:r>
              <a:rPr lang="en-US" sz="1400" dirty="0">
                <a:solidFill>
                  <a:srgbClr val="FF0000"/>
                </a:solidFill>
                <a:latin typeface="+mn-lt"/>
              </a:rPr>
              <a:t>cm?</a:t>
            </a:r>
            <a:endParaRPr lang="en-US" sz="1400" dirty="0">
              <a:solidFill>
                <a:srgbClr val="FF0000"/>
              </a:solidFill>
              <a:latin typeface="Symbol" pitchFamily="2" charset="2"/>
            </a:endParaRPr>
          </a:p>
        </p:txBody>
      </p:sp>
      <p:sp>
        <p:nvSpPr>
          <p:cNvPr id="21" name="TextBox 20">
            <a:extLst>
              <a:ext uri="{FF2B5EF4-FFF2-40B4-BE49-F238E27FC236}">
                <a16:creationId xmlns:a16="http://schemas.microsoft.com/office/drawing/2014/main" id="{37781B90-E083-921D-EAB5-FB6CAC1FF015}"/>
              </a:ext>
            </a:extLst>
          </p:cNvPr>
          <p:cNvSpPr txBox="1"/>
          <p:nvPr/>
        </p:nvSpPr>
        <p:spPr>
          <a:xfrm>
            <a:off x="6976153" y="5422817"/>
            <a:ext cx="1407559" cy="523220"/>
          </a:xfrm>
          <a:prstGeom prst="rect">
            <a:avLst/>
          </a:prstGeom>
          <a:noFill/>
        </p:spPr>
        <p:txBody>
          <a:bodyPr wrap="square" rtlCol="0">
            <a:spAutoFit/>
          </a:bodyPr>
          <a:lstStyle/>
          <a:p>
            <a:r>
              <a:rPr lang="en-US" sz="1400" dirty="0">
                <a:solidFill>
                  <a:srgbClr val="FF0000"/>
                </a:solidFill>
                <a:latin typeface="+mn-lt"/>
              </a:rPr>
              <a:t>Compare to expectations.</a:t>
            </a:r>
            <a:endParaRPr lang="en-US" sz="1400" i="1" dirty="0">
              <a:solidFill>
                <a:srgbClr val="FF0000"/>
              </a:solidFill>
              <a:latin typeface="Symbol" pitchFamily="2" charset="2"/>
            </a:endParaRPr>
          </a:p>
        </p:txBody>
      </p:sp>
      <p:cxnSp>
        <p:nvCxnSpPr>
          <p:cNvPr id="22" name="Straight Arrow Connector 21">
            <a:extLst>
              <a:ext uri="{FF2B5EF4-FFF2-40B4-BE49-F238E27FC236}">
                <a16:creationId xmlns:a16="http://schemas.microsoft.com/office/drawing/2014/main" id="{7EA38125-06B6-0FC9-3D94-D0A8B81E7A82}"/>
              </a:ext>
            </a:extLst>
          </p:cNvPr>
          <p:cNvCxnSpPr>
            <a:cxnSpLocks/>
            <a:stCxn id="21" idx="1"/>
          </p:cNvCxnSpPr>
          <p:nvPr/>
        </p:nvCxnSpPr>
        <p:spPr>
          <a:xfrm flipH="1" flipV="1">
            <a:off x="5753528" y="4911046"/>
            <a:ext cx="1222625" cy="7733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5659235"/>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298E-B83A-4BE5-B9E4-03335F88B7F7}"/>
              </a:ext>
            </a:extLst>
          </p:cNvPr>
          <p:cNvSpPr>
            <a:spLocks noGrp="1"/>
          </p:cNvSpPr>
          <p:nvPr>
            <p:ph type="title"/>
          </p:nvPr>
        </p:nvSpPr>
        <p:spPr/>
        <p:txBody>
          <a:bodyPr/>
          <a:lstStyle/>
          <a:p>
            <a:r>
              <a:rPr lang="en-US" dirty="0"/>
              <a:t>Reminder: Arbitrary Distributions</a:t>
            </a:r>
          </a:p>
        </p:txBody>
      </p:sp>
      <p:sp>
        <p:nvSpPr>
          <p:cNvPr id="3" name="Content Placeholder 2">
            <a:extLst>
              <a:ext uri="{FF2B5EF4-FFF2-40B4-BE49-F238E27FC236}">
                <a16:creationId xmlns:a16="http://schemas.microsoft.com/office/drawing/2014/main" id="{D6981F02-7DFC-4EB4-8A95-0E5A7EC26229}"/>
              </a:ext>
            </a:extLst>
          </p:cNvPr>
          <p:cNvSpPr>
            <a:spLocks noGrp="1"/>
          </p:cNvSpPr>
          <p:nvPr>
            <p:ph idx="1"/>
          </p:nvPr>
        </p:nvSpPr>
        <p:spPr/>
        <p:txBody>
          <a:bodyPr/>
          <a:lstStyle/>
          <a:p>
            <a:r>
              <a:rPr lang="en-US" dirty="0"/>
              <a:t>Example:</a:t>
            </a:r>
          </a:p>
          <a:p>
            <a:endParaRPr lang="en-US" dirty="0"/>
          </a:p>
          <a:p>
            <a:endParaRPr lang="en-US" dirty="0"/>
          </a:p>
          <a:p>
            <a:endParaRPr lang="en-US" dirty="0"/>
          </a:p>
          <a:p>
            <a:endParaRPr lang="en-US" dirty="0"/>
          </a:p>
          <a:p>
            <a:endParaRPr lang="en-US" dirty="0"/>
          </a:p>
          <a:p>
            <a:endParaRPr lang="en-US" dirty="0"/>
          </a:p>
          <a:p>
            <a:r>
              <a:rPr lang="en-US" dirty="0"/>
              <a:t>Step 0: Choose a range for your random numbers</a:t>
            </a:r>
          </a:p>
          <a:p>
            <a:r>
              <a:rPr lang="en-US" dirty="0"/>
              <a:t>Step 1: Generate a random value of </a:t>
            </a:r>
            <a:r>
              <a:rPr lang="en-US" i="1" dirty="0"/>
              <a:t>x</a:t>
            </a:r>
            <a:r>
              <a:rPr lang="en-US" dirty="0"/>
              <a:t> which is </a:t>
            </a:r>
            <a:r>
              <a:rPr lang="en-US" i="1" dirty="0"/>
              <a:t>uniformly</a:t>
            </a:r>
            <a:r>
              <a:rPr lang="en-US" dirty="0"/>
              <a:t> distributed over the range.</a:t>
            </a:r>
          </a:p>
          <a:p>
            <a:r>
              <a:rPr lang="en-US" dirty="0"/>
              <a:t>Step 2: Evaluate the PDF at this point</a:t>
            </a:r>
          </a:p>
          <a:p>
            <a:r>
              <a:rPr lang="en-US" dirty="0"/>
              <a:t>Step 3: Is the PDF value at this point greater than a random number between 0 and that maximum value of the function?</a:t>
            </a:r>
          </a:p>
          <a:p>
            <a:pPr lvl="1"/>
            <a:r>
              <a:rPr lang="en-US" dirty="0"/>
              <a:t>Yes? Return the value of </a:t>
            </a:r>
            <a:r>
              <a:rPr lang="en-US" i="1" dirty="0"/>
              <a:t>x</a:t>
            </a:r>
          </a:p>
          <a:p>
            <a:pPr lvl="1"/>
            <a:r>
              <a:rPr lang="en-US" dirty="0"/>
              <a:t>No? Go back to step 1</a:t>
            </a:r>
          </a:p>
          <a:p>
            <a:pPr lvl="1"/>
            <a:endParaRPr lang="en-US" dirty="0"/>
          </a:p>
          <a:p>
            <a:endParaRPr lang="en-US" dirty="0"/>
          </a:p>
        </p:txBody>
      </p:sp>
      <p:sp>
        <p:nvSpPr>
          <p:cNvPr id="4" name="Date Placeholder 3">
            <a:extLst>
              <a:ext uri="{FF2B5EF4-FFF2-40B4-BE49-F238E27FC236}">
                <a16:creationId xmlns:a16="http://schemas.microsoft.com/office/drawing/2014/main" id="{8B467AD8-39FE-49FA-807D-973CA22FF3A8}"/>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A1DC4E2F-B6B2-45DA-8859-DC40CAEEC139}"/>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A8B4095A-F1DF-472C-A0E7-BA41521998DE}"/>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8" name="Picture 7">
            <a:extLst>
              <a:ext uri="{FF2B5EF4-FFF2-40B4-BE49-F238E27FC236}">
                <a16:creationId xmlns:a16="http://schemas.microsoft.com/office/drawing/2014/main" id="{1E0FEA1C-3744-4E87-96E1-55E5F5845D10}"/>
              </a:ext>
            </a:extLst>
          </p:cNvPr>
          <p:cNvPicPr>
            <a:picLocks noChangeAspect="1"/>
          </p:cNvPicPr>
          <p:nvPr/>
        </p:nvPicPr>
        <p:blipFill>
          <a:blip r:embed="rId2"/>
          <a:stretch>
            <a:fillRect/>
          </a:stretch>
        </p:blipFill>
        <p:spPr>
          <a:xfrm>
            <a:off x="3852319" y="997219"/>
            <a:ext cx="3986121" cy="2529653"/>
          </a:xfrm>
          <a:prstGeom prst="rect">
            <a:avLst/>
          </a:prstGeom>
        </p:spPr>
      </p:pic>
      <p:cxnSp>
        <p:nvCxnSpPr>
          <p:cNvPr id="10" name="Straight Connector 9">
            <a:extLst>
              <a:ext uri="{FF2B5EF4-FFF2-40B4-BE49-F238E27FC236}">
                <a16:creationId xmlns:a16="http://schemas.microsoft.com/office/drawing/2014/main" id="{81BED3A7-6FD7-4994-901B-9C48DFF00BEC}"/>
              </a:ext>
            </a:extLst>
          </p:cNvPr>
          <p:cNvCxnSpPr/>
          <p:nvPr/>
        </p:nvCxnSpPr>
        <p:spPr>
          <a:xfrm>
            <a:off x="4521790" y="3412488"/>
            <a:ext cx="0" cy="293914"/>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F271E79-6601-43D6-9C5D-FCB4948121CB}"/>
              </a:ext>
            </a:extLst>
          </p:cNvPr>
          <p:cNvCxnSpPr/>
          <p:nvPr/>
        </p:nvCxnSpPr>
        <p:spPr>
          <a:xfrm>
            <a:off x="7439161" y="3379915"/>
            <a:ext cx="0" cy="293914"/>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8AE142F-5303-45F0-9551-090CDE3B1A87}"/>
              </a:ext>
            </a:extLst>
          </p:cNvPr>
          <p:cNvCxnSpPr>
            <a:cxnSpLocks/>
          </p:cNvCxnSpPr>
          <p:nvPr/>
        </p:nvCxnSpPr>
        <p:spPr>
          <a:xfrm>
            <a:off x="4521790" y="3559445"/>
            <a:ext cx="2917371" cy="0"/>
          </a:xfrm>
          <a:prstGeom prst="line">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81135E48-BC52-41F5-8487-22ABAA7E2509}"/>
              </a:ext>
            </a:extLst>
          </p:cNvPr>
          <p:cNvCxnSpPr>
            <a:cxnSpLocks/>
          </p:cNvCxnSpPr>
          <p:nvPr/>
        </p:nvCxnSpPr>
        <p:spPr>
          <a:xfrm>
            <a:off x="7598953" y="1195387"/>
            <a:ext cx="391886" cy="0"/>
          </a:xfrm>
          <a:prstGeom prst="line">
            <a:avLst/>
          </a:prstGeom>
          <a:ln>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65453EE-2902-44A4-9633-33C9522BDD84}"/>
              </a:ext>
            </a:extLst>
          </p:cNvPr>
          <p:cNvCxnSpPr>
            <a:cxnSpLocks/>
          </p:cNvCxnSpPr>
          <p:nvPr/>
        </p:nvCxnSpPr>
        <p:spPr>
          <a:xfrm flipV="1">
            <a:off x="7838440" y="1249618"/>
            <a:ext cx="0" cy="1866900"/>
          </a:xfrm>
          <a:prstGeom prst="line">
            <a:avLst/>
          </a:prstGeom>
          <a:ln>
            <a:solidFill>
              <a:schemeClr val="tx1"/>
            </a:solidFill>
            <a:headEnd type="none"/>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DCC9DA3-B975-49C1-AD52-3E6A50DA2B39}"/>
              </a:ext>
            </a:extLst>
          </p:cNvPr>
          <p:cNvSpPr txBox="1"/>
          <p:nvPr/>
        </p:nvSpPr>
        <p:spPr>
          <a:xfrm>
            <a:off x="7990839" y="1041498"/>
            <a:ext cx="551677" cy="307777"/>
          </a:xfrm>
          <a:prstGeom prst="rect">
            <a:avLst/>
          </a:prstGeom>
          <a:noFill/>
        </p:spPr>
        <p:txBody>
          <a:bodyPr wrap="square" rtlCol="0">
            <a:spAutoFit/>
          </a:bodyPr>
          <a:lstStyle/>
          <a:p>
            <a:r>
              <a:rPr lang="en-US" sz="1400" dirty="0">
                <a:latin typeface="+mn-lt"/>
              </a:rPr>
              <a:t>max</a:t>
            </a:r>
          </a:p>
        </p:txBody>
      </p:sp>
      <p:sp>
        <p:nvSpPr>
          <p:cNvPr id="27" name="TextBox 26">
            <a:extLst>
              <a:ext uri="{FF2B5EF4-FFF2-40B4-BE49-F238E27FC236}">
                <a16:creationId xmlns:a16="http://schemas.microsoft.com/office/drawing/2014/main" id="{4E53FE16-2CDC-4505-B8C8-51A9792AB035}"/>
              </a:ext>
            </a:extLst>
          </p:cNvPr>
          <p:cNvSpPr txBox="1"/>
          <p:nvPr/>
        </p:nvSpPr>
        <p:spPr>
          <a:xfrm>
            <a:off x="5626893" y="3559445"/>
            <a:ext cx="658382" cy="307777"/>
          </a:xfrm>
          <a:prstGeom prst="rect">
            <a:avLst/>
          </a:prstGeom>
          <a:noFill/>
        </p:spPr>
        <p:txBody>
          <a:bodyPr wrap="square" rtlCol="0">
            <a:spAutoFit/>
          </a:bodyPr>
          <a:lstStyle/>
          <a:p>
            <a:r>
              <a:rPr lang="en-US" sz="1400" dirty="0">
                <a:latin typeface="+mn-lt"/>
              </a:rPr>
              <a:t>range</a:t>
            </a:r>
          </a:p>
        </p:txBody>
      </p:sp>
      <p:cxnSp>
        <p:nvCxnSpPr>
          <p:cNvPr id="29" name="Straight Arrow Connector 28">
            <a:extLst>
              <a:ext uri="{FF2B5EF4-FFF2-40B4-BE49-F238E27FC236}">
                <a16:creationId xmlns:a16="http://schemas.microsoft.com/office/drawing/2014/main" id="{3094F964-5161-4887-A1DC-204EAC5BC50A}"/>
              </a:ext>
            </a:extLst>
          </p:cNvPr>
          <p:cNvCxnSpPr/>
          <p:nvPr/>
        </p:nvCxnSpPr>
        <p:spPr>
          <a:xfrm>
            <a:off x="5626893" y="2002788"/>
            <a:ext cx="0" cy="52251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46236"/>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2D5FD7-4AC5-D2BD-31E8-400AD332520C}"/>
              </a:ext>
            </a:extLst>
          </p:cNvPr>
          <p:cNvPicPr>
            <a:picLocks noChangeAspect="1"/>
          </p:cNvPicPr>
          <p:nvPr/>
        </p:nvPicPr>
        <p:blipFill>
          <a:blip r:embed="rId2"/>
          <a:stretch>
            <a:fillRect/>
          </a:stretch>
        </p:blipFill>
        <p:spPr>
          <a:xfrm>
            <a:off x="5034337" y="2521448"/>
            <a:ext cx="3631528" cy="2687619"/>
          </a:xfrm>
          <a:prstGeom prst="rect">
            <a:avLst/>
          </a:prstGeom>
        </p:spPr>
      </p:pic>
      <p:pic>
        <p:nvPicPr>
          <p:cNvPr id="12" name="Picture 11">
            <a:extLst>
              <a:ext uri="{FF2B5EF4-FFF2-40B4-BE49-F238E27FC236}">
                <a16:creationId xmlns:a16="http://schemas.microsoft.com/office/drawing/2014/main" id="{1FA82666-09ED-FB49-27B2-19CADF9D2E04}"/>
              </a:ext>
            </a:extLst>
          </p:cNvPr>
          <p:cNvPicPr>
            <a:picLocks noChangeAspect="1"/>
          </p:cNvPicPr>
          <p:nvPr/>
        </p:nvPicPr>
        <p:blipFill>
          <a:blip r:embed="rId3"/>
          <a:stretch>
            <a:fillRect/>
          </a:stretch>
        </p:blipFill>
        <p:spPr>
          <a:xfrm>
            <a:off x="486020" y="2528571"/>
            <a:ext cx="3632585" cy="2680496"/>
          </a:xfrm>
          <a:prstGeom prst="rect">
            <a:avLst/>
          </a:prstGeom>
        </p:spPr>
      </p:pic>
      <p:sp>
        <p:nvSpPr>
          <p:cNvPr id="2" name="Title 1">
            <a:extLst>
              <a:ext uri="{FF2B5EF4-FFF2-40B4-BE49-F238E27FC236}">
                <a16:creationId xmlns:a16="http://schemas.microsoft.com/office/drawing/2014/main" id="{290D3896-5D51-5D74-419D-9BE66C46C3CA}"/>
              </a:ext>
            </a:extLst>
          </p:cNvPr>
          <p:cNvSpPr>
            <a:spLocks noGrp="1"/>
          </p:cNvSpPr>
          <p:nvPr>
            <p:ph type="title"/>
          </p:nvPr>
        </p:nvSpPr>
        <p:spPr/>
        <p:txBody>
          <a:bodyPr/>
          <a:lstStyle/>
          <a:p>
            <a:r>
              <a:rPr lang="en-US" dirty="0"/>
              <a:t>Arbitrary Angular Distribution</a:t>
            </a:r>
          </a:p>
        </p:txBody>
      </p:sp>
      <p:sp>
        <p:nvSpPr>
          <p:cNvPr id="3" name="Content Placeholder 2">
            <a:extLst>
              <a:ext uri="{FF2B5EF4-FFF2-40B4-BE49-F238E27FC236}">
                <a16:creationId xmlns:a16="http://schemas.microsoft.com/office/drawing/2014/main" id="{E42AED4F-ED4C-1F8D-F3BD-2B60856FA1A6}"/>
              </a:ext>
            </a:extLst>
          </p:cNvPr>
          <p:cNvSpPr>
            <a:spLocks noGrp="1"/>
          </p:cNvSpPr>
          <p:nvPr>
            <p:ph idx="1"/>
          </p:nvPr>
        </p:nvSpPr>
        <p:spPr/>
        <p:txBody>
          <a:bodyPr/>
          <a:lstStyle/>
          <a:p>
            <a:r>
              <a:rPr lang="en-US" dirty="0"/>
              <a:t>Instead of uniform cos(</a:t>
            </a:r>
            <a:r>
              <a:rPr lang="en-US" dirty="0">
                <a:latin typeface="Symbol" pitchFamily="2" charset="2"/>
              </a:rPr>
              <a:t>q</a:t>
            </a:r>
            <a:r>
              <a:rPr lang="en-US" dirty="0"/>
              <a:t>), try</a:t>
            </a:r>
          </a:p>
        </p:txBody>
      </p:sp>
      <p:sp>
        <p:nvSpPr>
          <p:cNvPr id="4" name="Date Placeholder 3">
            <a:extLst>
              <a:ext uri="{FF2B5EF4-FFF2-40B4-BE49-F238E27FC236}">
                <a16:creationId xmlns:a16="http://schemas.microsoft.com/office/drawing/2014/main" id="{B36D1F6F-1B01-0207-C771-1176E21DF069}"/>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A4F96281-E419-2BC5-ED2C-5D595220270D}"/>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4A970401-F0FC-E339-34BA-1F0A63501A9C}"/>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7" name="Picture 6">
            <a:extLst>
              <a:ext uri="{FF2B5EF4-FFF2-40B4-BE49-F238E27FC236}">
                <a16:creationId xmlns:a16="http://schemas.microsoft.com/office/drawing/2014/main" id="{3F6F5DB9-EE2D-F091-1365-6E703F838D65}"/>
              </a:ext>
            </a:extLst>
          </p:cNvPr>
          <p:cNvPicPr>
            <a:picLocks noChangeAspect="1"/>
          </p:cNvPicPr>
          <p:nvPr/>
        </p:nvPicPr>
        <p:blipFill>
          <a:blip r:embed="rId4"/>
          <a:stretch>
            <a:fillRect/>
          </a:stretch>
        </p:blipFill>
        <p:spPr>
          <a:xfrm>
            <a:off x="4094537" y="1223631"/>
            <a:ext cx="1879600" cy="368300"/>
          </a:xfrm>
          <a:prstGeom prst="rect">
            <a:avLst/>
          </a:prstGeom>
        </p:spPr>
      </p:pic>
      <p:sp>
        <p:nvSpPr>
          <p:cNvPr id="10" name="Right Arrow 9">
            <a:extLst>
              <a:ext uri="{FF2B5EF4-FFF2-40B4-BE49-F238E27FC236}">
                <a16:creationId xmlns:a16="http://schemas.microsoft.com/office/drawing/2014/main" id="{6D180D83-B075-B72C-7CEE-A247B7513C69}"/>
              </a:ext>
            </a:extLst>
          </p:cNvPr>
          <p:cNvSpPr/>
          <p:nvPr/>
        </p:nvSpPr>
        <p:spPr>
          <a:xfrm>
            <a:off x="4256737" y="3414339"/>
            <a:ext cx="777600" cy="479565"/>
          </a:xfrm>
          <a:prstGeom prst="rightArrow">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9AC4B38A-B3F3-D18C-A696-A900058D40B9}"/>
              </a:ext>
            </a:extLst>
          </p:cNvPr>
          <p:cNvCxnSpPr/>
          <p:nvPr/>
        </p:nvCxnSpPr>
        <p:spPr>
          <a:xfrm>
            <a:off x="2763748" y="5095982"/>
            <a:ext cx="472612"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881C0E7-6289-595E-8952-BB8AFF24D518}"/>
              </a:ext>
            </a:extLst>
          </p:cNvPr>
          <p:cNvCxnSpPr>
            <a:cxnSpLocks/>
          </p:cNvCxnSpPr>
          <p:nvPr/>
        </p:nvCxnSpPr>
        <p:spPr>
          <a:xfrm flipH="1">
            <a:off x="7382014" y="5116532"/>
            <a:ext cx="440248"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5AF7BB91-E455-BDE6-C543-7800E3DCCA81}"/>
              </a:ext>
            </a:extLst>
          </p:cNvPr>
          <p:cNvPicPr>
            <a:picLocks noChangeAspect="1"/>
          </p:cNvPicPr>
          <p:nvPr/>
        </p:nvPicPr>
        <p:blipFill>
          <a:blip r:embed="rId5"/>
          <a:stretch>
            <a:fillRect/>
          </a:stretch>
        </p:blipFill>
        <p:spPr>
          <a:xfrm>
            <a:off x="297976" y="1693095"/>
            <a:ext cx="4066925" cy="659251"/>
          </a:xfrm>
          <a:prstGeom prst="rect">
            <a:avLst/>
          </a:prstGeom>
        </p:spPr>
      </p:pic>
      <p:pic>
        <p:nvPicPr>
          <p:cNvPr id="18" name="Picture 17">
            <a:extLst>
              <a:ext uri="{FF2B5EF4-FFF2-40B4-BE49-F238E27FC236}">
                <a16:creationId xmlns:a16="http://schemas.microsoft.com/office/drawing/2014/main" id="{003061A0-669F-B40C-98A2-8A4957702D20}"/>
              </a:ext>
            </a:extLst>
          </p:cNvPr>
          <p:cNvPicPr>
            <a:picLocks noChangeAspect="1"/>
          </p:cNvPicPr>
          <p:nvPr/>
        </p:nvPicPr>
        <p:blipFill>
          <a:blip r:embed="rId6"/>
          <a:stretch>
            <a:fillRect/>
          </a:stretch>
        </p:blipFill>
        <p:spPr>
          <a:xfrm>
            <a:off x="5034337" y="1648933"/>
            <a:ext cx="3888877" cy="735461"/>
          </a:xfrm>
          <a:prstGeom prst="rect">
            <a:avLst/>
          </a:prstGeom>
        </p:spPr>
      </p:pic>
      <p:pic>
        <p:nvPicPr>
          <p:cNvPr id="19" name="Picture 18">
            <a:extLst>
              <a:ext uri="{FF2B5EF4-FFF2-40B4-BE49-F238E27FC236}">
                <a16:creationId xmlns:a16="http://schemas.microsoft.com/office/drawing/2014/main" id="{F8038654-4C21-84FD-0830-9B010FFE4499}"/>
              </a:ext>
            </a:extLst>
          </p:cNvPr>
          <p:cNvPicPr>
            <a:picLocks noChangeAspect="1"/>
          </p:cNvPicPr>
          <p:nvPr/>
        </p:nvPicPr>
        <p:blipFill>
          <a:blip r:embed="rId7"/>
          <a:srcRect t="16526"/>
          <a:stretch/>
        </p:blipFill>
        <p:spPr>
          <a:xfrm>
            <a:off x="1350348" y="5634369"/>
            <a:ext cx="6559212" cy="400314"/>
          </a:xfrm>
          <a:prstGeom prst="rect">
            <a:avLst/>
          </a:prstGeom>
        </p:spPr>
      </p:pic>
    </p:spTree>
    <p:extLst>
      <p:ext uri="{BB962C8B-B14F-4D97-AF65-F5344CB8AC3E}">
        <p14:creationId xmlns:p14="http://schemas.microsoft.com/office/powerpoint/2010/main" val="3457976172"/>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7B5112-F293-5C54-715A-6F4F561C1794}"/>
              </a:ext>
            </a:extLst>
          </p:cNvPr>
          <p:cNvSpPr>
            <a:spLocks noGrp="1"/>
          </p:cNvSpPr>
          <p:nvPr>
            <p:ph type="title"/>
          </p:nvPr>
        </p:nvSpPr>
        <p:spPr/>
        <p:txBody>
          <a:bodyPr/>
          <a:lstStyle/>
          <a:p>
            <a:r>
              <a:rPr lang="en-US" dirty="0" err="1"/>
              <a:t>GEometry</a:t>
            </a:r>
            <a:r>
              <a:rPr lang="en-US" dirty="0"/>
              <a:t> </a:t>
            </a:r>
            <a:r>
              <a:rPr lang="en-US" dirty="0" err="1"/>
              <a:t>ANd</a:t>
            </a:r>
            <a:r>
              <a:rPr lang="en-US" dirty="0"/>
              <a:t> Tracking (GEANT)</a:t>
            </a:r>
          </a:p>
        </p:txBody>
      </p:sp>
      <p:sp>
        <p:nvSpPr>
          <p:cNvPr id="7" name="Content Placeholder 6">
            <a:extLst>
              <a:ext uri="{FF2B5EF4-FFF2-40B4-BE49-F238E27FC236}">
                <a16:creationId xmlns:a16="http://schemas.microsoft.com/office/drawing/2014/main" id="{7756F633-AE90-2114-CC41-4F4BCFAD1EF7}"/>
              </a:ext>
            </a:extLst>
          </p:cNvPr>
          <p:cNvSpPr>
            <a:spLocks noGrp="1"/>
          </p:cNvSpPr>
          <p:nvPr>
            <p:ph idx="1"/>
          </p:nvPr>
        </p:nvSpPr>
        <p:spPr/>
        <p:txBody>
          <a:bodyPr/>
          <a:lstStyle/>
          <a:p>
            <a:r>
              <a:rPr lang="en-US" dirty="0"/>
              <a:t>There are many Monte Carlo tools for different applications, but by far the most widely used is GEANT.</a:t>
            </a:r>
          </a:p>
          <a:p>
            <a:r>
              <a:rPr lang="en-US" dirty="0"/>
              <a:t>GEANT is a system of simulation and visualization tools, developed at CERN for particle physics.</a:t>
            </a:r>
          </a:p>
          <a:p>
            <a:r>
              <a:rPr lang="en-US" dirty="0"/>
              <a:t>The first version of GEANT was written in FORTRAN in 1974.</a:t>
            </a:r>
          </a:p>
          <a:p>
            <a:r>
              <a:rPr lang="en-US" dirty="0"/>
              <a:t>The capabilities of GEANT were greatly expanded in GEANT3 (still in FORTRAN) from 1982 through the early 1990s to support the experiments at the LEP collider at CERN.</a:t>
            </a:r>
          </a:p>
          <a:p>
            <a:r>
              <a:rPr lang="en-US" dirty="0"/>
              <a:t>Beginning in the 1990s, GEANT4 was entirely re-written in object-oriented C++.</a:t>
            </a:r>
          </a:p>
          <a:p>
            <a:r>
              <a:rPr lang="en-US" dirty="0"/>
              <a:t>It has since branched out from HEP to become a ubiquitous simulation tool in many fields</a:t>
            </a:r>
          </a:p>
          <a:p>
            <a:r>
              <a:rPr lang="en-US" dirty="0"/>
              <a:t>A host of specialized physics libraries has been developed to support the different user communities.</a:t>
            </a:r>
          </a:p>
          <a:p>
            <a:endParaRPr lang="en-US" dirty="0"/>
          </a:p>
        </p:txBody>
      </p:sp>
      <p:sp>
        <p:nvSpPr>
          <p:cNvPr id="3" name="Date Placeholder 2">
            <a:extLst>
              <a:ext uri="{FF2B5EF4-FFF2-40B4-BE49-F238E27FC236}">
                <a16:creationId xmlns:a16="http://schemas.microsoft.com/office/drawing/2014/main" id="{518C9788-08EA-350F-2EEA-1E31FD7A34E9}"/>
              </a:ext>
            </a:extLst>
          </p:cNvPr>
          <p:cNvSpPr>
            <a:spLocks noGrp="1"/>
          </p:cNvSpPr>
          <p:nvPr>
            <p:ph type="dt" sz="half" idx="10"/>
          </p:nvPr>
        </p:nvSpPr>
        <p:spPr/>
        <p:txBody>
          <a:bodyPr/>
          <a:lstStyle/>
          <a:p>
            <a:pPr>
              <a:defRPr/>
            </a:pPr>
            <a:r>
              <a:rPr lang="en-US"/>
              <a:t>Phy 40, Fall 2025</a:t>
            </a:r>
            <a:endParaRPr lang="en-US" dirty="0"/>
          </a:p>
        </p:txBody>
      </p:sp>
      <p:sp>
        <p:nvSpPr>
          <p:cNvPr id="4" name="Footer Placeholder 3">
            <a:extLst>
              <a:ext uri="{FF2B5EF4-FFF2-40B4-BE49-F238E27FC236}">
                <a16:creationId xmlns:a16="http://schemas.microsoft.com/office/drawing/2014/main" id="{C65F0446-346C-862E-FC28-17462943606A}"/>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a:extLst>
              <a:ext uri="{FF2B5EF4-FFF2-40B4-BE49-F238E27FC236}">
                <a16:creationId xmlns:a16="http://schemas.microsoft.com/office/drawing/2014/main" id="{2F6706CE-F0AD-F1D6-4490-D2B86240659A}"/>
              </a:ext>
            </a:extLst>
          </p:cNvPr>
          <p:cNvSpPr>
            <a:spLocks noGrp="1"/>
          </p:cNvSpPr>
          <p:nvPr>
            <p:ph type="sldNum" sz="quarter" idx="12"/>
          </p:nvPr>
        </p:nvSpPr>
        <p:spPr/>
        <p:txBody>
          <a:bodyPr/>
          <a:lstStyle/>
          <a:p>
            <a:pPr>
              <a:defRPr/>
            </a:pPr>
            <a:fld id="{BAB536C3-BB10-4165-8E74-99838CB51702}" type="slidenum">
              <a:rPr lang="en-US" smtClean="0"/>
              <a:pPr>
                <a:defRPr/>
              </a:pPr>
              <a:t>13</a:t>
            </a:fld>
            <a:endParaRPr lang="en-US"/>
          </a:p>
        </p:txBody>
      </p:sp>
    </p:spTree>
    <p:extLst>
      <p:ext uri="{BB962C8B-B14F-4D97-AF65-F5344CB8AC3E}">
        <p14:creationId xmlns:p14="http://schemas.microsoft.com/office/powerpoint/2010/main" val="139977576"/>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ECE42-C9E3-AF73-2177-3F14427F79F5}"/>
              </a:ext>
            </a:extLst>
          </p:cNvPr>
          <p:cNvSpPr>
            <a:spLocks noGrp="1"/>
          </p:cNvSpPr>
          <p:nvPr>
            <p:ph type="title"/>
          </p:nvPr>
        </p:nvSpPr>
        <p:spPr/>
        <p:txBody>
          <a:bodyPr/>
          <a:lstStyle/>
          <a:p>
            <a:r>
              <a:rPr lang="en-US" dirty="0"/>
              <a:t>Other Users of Geant4 Include</a:t>
            </a:r>
          </a:p>
        </p:txBody>
      </p:sp>
      <p:sp>
        <p:nvSpPr>
          <p:cNvPr id="3" name="Content Placeholder 2">
            <a:extLst>
              <a:ext uri="{FF2B5EF4-FFF2-40B4-BE49-F238E27FC236}">
                <a16:creationId xmlns:a16="http://schemas.microsoft.com/office/drawing/2014/main" id="{8B0E038B-5B9A-9404-9D00-171D76A353B7}"/>
              </a:ext>
            </a:extLst>
          </p:cNvPr>
          <p:cNvSpPr>
            <a:spLocks noGrp="1"/>
          </p:cNvSpPr>
          <p:nvPr>
            <p:ph idx="1"/>
          </p:nvPr>
        </p:nvSpPr>
        <p:spPr/>
        <p:txBody>
          <a:bodyPr/>
          <a:lstStyle/>
          <a:p>
            <a:r>
              <a:rPr lang="en-US" dirty="0"/>
              <a:t>Nuclear physics</a:t>
            </a:r>
          </a:p>
          <a:p>
            <a:r>
              <a:rPr lang="en-US" dirty="0"/>
              <a:t>Hadron therapy</a:t>
            </a:r>
          </a:p>
          <a:p>
            <a:r>
              <a:rPr lang="en-US" dirty="0"/>
              <a:t>Radiobiology</a:t>
            </a:r>
          </a:p>
          <a:p>
            <a:r>
              <a:rPr lang="en-US" dirty="0"/>
              <a:t>Positron Emission Tomography (PET)</a:t>
            </a:r>
          </a:p>
          <a:p>
            <a:r>
              <a:rPr lang="en-US" dirty="0"/>
              <a:t>Spacecraft shielding</a:t>
            </a:r>
          </a:p>
          <a:p>
            <a:r>
              <a:rPr lang="en-US" dirty="0"/>
              <a:t>Radiation damage</a:t>
            </a:r>
          </a:p>
          <a:p>
            <a:r>
              <a:rPr lang="en-US" dirty="0"/>
              <a:t>Single event effects (SEE) in electronics</a:t>
            </a:r>
          </a:p>
          <a:p>
            <a:r>
              <a:rPr lang="en-US" dirty="0"/>
              <a:t>Neutron spallation targets</a:t>
            </a:r>
          </a:p>
          <a:p>
            <a:r>
              <a:rPr lang="en-US" dirty="0"/>
              <a:t>ALL types of detector development</a:t>
            </a:r>
          </a:p>
          <a:p>
            <a:r>
              <a:rPr lang="en-US" dirty="0"/>
              <a:t>Many others</a:t>
            </a:r>
          </a:p>
        </p:txBody>
      </p:sp>
      <p:sp>
        <p:nvSpPr>
          <p:cNvPr id="4" name="Date Placeholder 3">
            <a:extLst>
              <a:ext uri="{FF2B5EF4-FFF2-40B4-BE49-F238E27FC236}">
                <a16:creationId xmlns:a16="http://schemas.microsoft.com/office/drawing/2014/main" id="{87D5BCC3-8054-6EE8-F3E6-65E8BF9DB000}"/>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DF4B1510-E95C-DA3B-F003-33E47ADF570E}"/>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F38B8420-BDF7-03D9-7D4D-B08C8CF973D8}"/>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pic>
        <p:nvPicPr>
          <p:cNvPr id="7" name="Picture 6">
            <a:extLst>
              <a:ext uri="{FF2B5EF4-FFF2-40B4-BE49-F238E27FC236}">
                <a16:creationId xmlns:a16="http://schemas.microsoft.com/office/drawing/2014/main" id="{E2CC317E-E8F8-5F7E-6C83-E96DD3C9E64A}"/>
              </a:ext>
            </a:extLst>
          </p:cNvPr>
          <p:cNvPicPr>
            <a:picLocks noChangeAspect="1"/>
          </p:cNvPicPr>
          <p:nvPr/>
        </p:nvPicPr>
        <p:blipFill>
          <a:blip r:embed="rId2"/>
          <a:stretch>
            <a:fillRect/>
          </a:stretch>
        </p:blipFill>
        <p:spPr>
          <a:xfrm>
            <a:off x="5290449" y="1099655"/>
            <a:ext cx="3770616" cy="2084493"/>
          </a:xfrm>
          <a:prstGeom prst="rect">
            <a:avLst/>
          </a:prstGeom>
        </p:spPr>
      </p:pic>
      <p:pic>
        <p:nvPicPr>
          <p:cNvPr id="8" name="Picture 7">
            <a:extLst>
              <a:ext uri="{FF2B5EF4-FFF2-40B4-BE49-F238E27FC236}">
                <a16:creationId xmlns:a16="http://schemas.microsoft.com/office/drawing/2014/main" id="{513126B2-FA00-9AAA-B65F-5ED1A41B46F3}"/>
              </a:ext>
            </a:extLst>
          </p:cNvPr>
          <p:cNvPicPr>
            <a:picLocks noChangeAspect="1"/>
          </p:cNvPicPr>
          <p:nvPr/>
        </p:nvPicPr>
        <p:blipFill>
          <a:blip r:embed="rId3"/>
          <a:stretch>
            <a:fillRect/>
          </a:stretch>
        </p:blipFill>
        <p:spPr>
          <a:xfrm>
            <a:off x="5633720" y="3266514"/>
            <a:ext cx="3310134" cy="2111895"/>
          </a:xfrm>
          <a:prstGeom prst="rect">
            <a:avLst/>
          </a:prstGeom>
        </p:spPr>
      </p:pic>
      <p:pic>
        <p:nvPicPr>
          <p:cNvPr id="9" name="Picture 8">
            <a:extLst>
              <a:ext uri="{FF2B5EF4-FFF2-40B4-BE49-F238E27FC236}">
                <a16:creationId xmlns:a16="http://schemas.microsoft.com/office/drawing/2014/main" id="{C3D74EAE-8742-8189-0E1C-C7B63812E033}"/>
              </a:ext>
            </a:extLst>
          </p:cNvPr>
          <p:cNvPicPr>
            <a:picLocks noChangeAspect="1"/>
          </p:cNvPicPr>
          <p:nvPr/>
        </p:nvPicPr>
        <p:blipFill>
          <a:blip r:embed="rId4"/>
          <a:stretch>
            <a:fillRect/>
          </a:stretch>
        </p:blipFill>
        <p:spPr>
          <a:xfrm>
            <a:off x="472687" y="5031883"/>
            <a:ext cx="2889225" cy="1807829"/>
          </a:xfrm>
          <a:prstGeom prst="rect">
            <a:avLst/>
          </a:prstGeom>
        </p:spPr>
      </p:pic>
      <p:pic>
        <p:nvPicPr>
          <p:cNvPr id="10" name="Picture 9">
            <a:extLst>
              <a:ext uri="{FF2B5EF4-FFF2-40B4-BE49-F238E27FC236}">
                <a16:creationId xmlns:a16="http://schemas.microsoft.com/office/drawing/2014/main" id="{F59FF7C7-12C7-CB02-A181-894AEF611FE2}"/>
              </a:ext>
            </a:extLst>
          </p:cNvPr>
          <p:cNvPicPr>
            <a:picLocks noChangeAspect="1"/>
          </p:cNvPicPr>
          <p:nvPr/>
        </p:nvPicPr>
        <p:blipFill>
          <a:blip r:embed="rId5"/>
          <a:stretch>
            <a:fillRect/>
          </a:stretch>
        </p:blipFill>
        <p:spPr>
          <a:xfrm>
            <a:off x="3772121" y="4508540"/>
            <a:ext cx="1861599" cy="2197568"/>
          </a:xfrm>
          <a:prstGeom prst="rect">
            <a:avLst/>
          </a:prstGeom>
        </p:spPr>
      </p:pic>
    </p:spTree>
    <p:extLst>
      <p:ext uri="{BB962C8B-B14F-4D97-AF65-F5344CB8AC3E}">
        <p14:creationId xmlns:p14="http://schemas.microsoft.com/office/powerpoint/2010/main" val="1791020657"/>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148A-23B5-F1A9-CFB7-B22B4AD3CDAF}"/>
              </a:ext>
            </a:extLst>
          </p:cNvPr>
          <p:cNvSpPr>
            <a:spLocks noGrp="1"/>
          </p:cNvSpPr>
          <p:nvPr>
            <p:ph type="title"/>
          </p:nvPr>
        </p:nvSpPr>
        <p:spPr/>
        <p:txBody>
          <a:bodyPr/>
          <a:lstStyle/>
          <a:p>
            <a:r>
              <a:rPr lang="en-US" dirty="0"/>
              <a:t>General Structure of Geant4</a:t>
            </a:r>
          </a:p>
        </p:txBody>
      </p:sp>
      <p:sp>
        <p:nvSpPr>
          <p:cNvPr id="10" name="Content Placeholder 9">
            <a:extLst>
              <a:ext uri="{FF2B5EF4-FFF2-40B4-BE49-F238E27FC236}">
                <a16:creationId xmlns:a16="http://schemas.microsoft.com/office/drawing/2014/main" id="{F0E6BC19-6663-E006-5421-5D51916F81D4}"/>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Handles for user customization at every level!</a:t>
            </a:r>
          </a:p>
        </p:txBody>
      </p:sp>
      <p:sp>
        <p:nvSpPr>
          <p:cNvPr id="4" name="Date Placeholder 3">
            <a:extLst>
              <a:ext uri="{FF2B5EF4-FFF2-40B4-BE49-F238E27FC236}">
                <a16:creationId xmlns:a16="http://schemas.microsoft.com/office/drawing/2014/main" id="{C4E128B9-FD69-BD0F-CD2B-9F7D1D3C90CE}"/>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B878D352-1A41-AAEE-E6F3-67EE6E857CAB}"/>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57C32BB2-3069-8E11-3367-C66DE9B23231}"/>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11" name="Picture 10">
            <a:extLst>
              <a:ext uri="{FF2B5EF4-FFF2-40B4-BE49-F238E27FC236}">
                <a16:creationId xmlns:a16="http://schemas.microsoft.com/office/drawing/2014/main" id="{B739B27E-4EF0-DD82-AD28-49F98B22B3FD}"/>
              </a:ext>
            </a:extLst>
          </p:cNvPr>
          <p:cNvPicPr>
            <a:picLocks noChangeAspect="1"/>
          </p:cNvPicPr>
          <p:nvPr/>
        </p:nvPicPr>
        <p:blipFill>
          <a:blip r:embed="rId2"/>
          <a:stretch>
            <a:fillRect/>
          </a:stretch>
        </p:blipFill>
        <p:spPr>
          <a:xfrm>
            <a:off x="525780" y="1046452"/>
            <a:ext cx="7772400" cy="4765095"/>
          </a:xfrm>
          <a:prstGeom prst="rect">
            <a:avLst/>
          </a:prstGeom>
        </p:spPr>
      </p:pic>
    </p:spTree>
    <p:extLst>
      <p:ext uri="{BB962C8B-B14F-4D97-AF65-F5344CB8AC3E}">
        <p14:creationId xmlns:p14="http://schemas.microsoft.com/office/powerpoint/2010/main" val="1802142867"/>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EAAB-26C7-10A5-09F4-0039F546B771}"/>
              </a:ext>
            </a:extLst>
          </p:cNvPr>
          <p:cNvSpPr>
            <a:spLocks noGrp="1"/>
          </p:cNvSpPr>
          <p:nvPr>
            <p:ph type="title"/>
          </p:nvPr>
        </p:nvSpPr>
        <p:spPr/>
        <p:txBody>
          <a:bodyPr/>
          <a:lstStyle/>
          <a:p>
            <a:r>
              <a:rPr lang="en-US" dirty="0"/>
              <a:t>Geometry in Geant4</a:t>
            </a:r>
          </a:p>
        </p:txBody>
      </p:sp>
      <p:sp>
        <p:nvSpPr>
          <p:cNvPr id="3" name="Content Placeholder 2">
            <a:extLst>
              <a:ext uri="{FF2B5EF4-FFF2-40B4-BE49-F238E27FC236}">
                <a16:creationId xmlns:a16="http://schemas.microsoft.com/office/drawing/2014/main" id="{3E598DE8-E091-BD7D-5457-49ED26272BA0}"/>
              </a:ext>
            </a:extLst>
          </p:cNvPr>
          <p:cNvSpPr>
            <a:spLocks noGrp="1"/>
          </p:cNvSpPr>
          <p:nvPr>
            <p:ph idx="1"/>
          </p:nvPr>
        </p:nvSpPr>
        <p:spPr/>
        <p:txBody>
          <a:bodyPr/>
          <a:lstStyle/>
          <a:p>
            <a:r>
              <a:rPr lang="en-US" dirty="0"/>
              <a:t>Geometry is built using a variety of “primitives”</a:t>
            </a:r>
          </a:p>
        </p:txBody>
      </p:sp>
      <p:sp>
        <p:nvSpPr>
          <p:cNvPr id="4" name="Date Placeholder 3">
            <a:extLst>
              <a:ext uri="{FF2B5EF4-FFF2-40B4-BE49-F238E27FC236}">
                <a16:creationId xmlns:a16="http://schemas.microsoft.com/office/drawing/2014/main" id="{61F407B0-5C2E-58C3-8E2E-1D1B400AC027}"/>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CF386EAC-77AA-F797-E2D6-7705C8B4DE4C}"/>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688DD238-9C33-FE8C-92E2-801A8180A132}"/>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pic>
        <p:nvPicPr>
          <p:cNvPr id="12290" name="Picture 2">
            <a:extLst>
              <a:ext uri="{FF2B5EF4-FFF2-40B4-BE49-F238E27FC236}">
                <a16:creationId xmlns:a16="http://schemas.microsoft.com/office/drawing/2014/main" id="{2AB3DAE2-C155-80D8-0FDE-FE0107632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46" y="1739036"/>
            <a:ext cx="6896714" cy="488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5160"/>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B56B-BC39-7D60-E33F-5EEE98029E82}"/>
              </a:ext>
            </a:extLst>
          </p:cNvPr>
          <p:cNvSpPr>
            <a:spLocks noGrp="1"/>
          </p:cNvSpPr>
          <p:nvPr>
            <p:ph type="title"/>
          </p:nvPr>
        </p:nvSpPr>
        <p:spPr/>
        <p:txBody>
          <a:bodyPr/>
          <a:lstStyle/>
          <a:p>
            <a:r>
              <a:rPr lang="en-US" dirty="0"/>
              <a:t>Geometry (cont’d)</a:t>
            </a:r>
          </a:p>
        </p:txBody>
      </p:sp>
      <p:sp>
        <p:nvSpPr>
          <p:cNvPr id="3" name="Content Placeholder 2">
            <a:extLst>
              <a:ext uri="{FF2B5EF4-FFF2-40B4-BE49-F238E27FC236}">
                <a16:creationId xmlns:a16="http://schemas.microsoft.com/office/drawing/2014/main" id="{F1113B67-EB03-0163-0EAE-440B915B0B63}"/>
              </a:ext>
            </a:extLst>
          </p:cNvPr>
          <p:cNvSpPr>
            <a:spLocks noGrp="1"/>
          </p:cNvSpPr>
          <p:nvPr>
            <p:ph idx="1"/>
          </p:nvPr>
        </p:nvSpPr>
        <p:spPr/>
        <p:txBody>
          <a:bodyPr/>
          <a:lstStyle/>
          <a:p>
            <a:r>
              <a:rPr lang="en-US" dirty="0"/>
              <a:t>Volumes can be translated, rotated, embedded, </a:t>
            </a:r>
            <a:r>
              <a:rPr lang="en-US" dirty="0" err="1"/>
              <a:t>etc</a:t>
            </a:r>
            <a:endParaRPr lang="en-US" dirty="0"/>
          </a:p>
        </p:txBody>
      </p:sp>
      <p:sp>
        <p:nvSpPr>
          <p:cNvPr id="4" name="Date Placeholder 3">
            <a:extLst>
              <a:ext uri="{FF2B5EF4-FFF2-40B4-BE49-F238E27FC236}">
                <a16:creationId xmlns:a16="http://schemas.microsoft.com/office/drawing/2014/main" id="{9CB91F4B-BE34-BDDE-30BD-0E5B10FD6DB3}"/>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6491B15C-2FFD-C01D-A422-B399B92003BD}"/>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24AFC53C-766C-C43F-5F0E-D5B299513804}"/>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7" name="Picture 6">
            <a:extLst>
              <a:ext uri="{FF2B5EF4-FFF2-40B4-BE49-F238E27FC236}">
                <a16:creationId xmlns:a16="http://schemas.microsoft.com/office/drawing/2014/main" id="{E1E2AA06-6D63-51B3-6DFD-FB39447506D4}"/>
              </a:ext>
            </a:extLst>
          </p:cNvPr>
          <p:cNvPicPr>
            <a:picLocks noChangeAspect="1"/>
          </p:cNvPicPr>
          <p:nvPr/>
        </p:nvPicPr>
        <p:blipFill>
          <a:blip r:embed="rId2"/>
          <a:stretch>
            <a:fillRect/>
          </a:stretch>
        </p:blipFill>
        <p:spPr>
          <a:xfrm>
            <a:off x="814152" y="1830538"/>
            <a:ext cx="7772400" cy="4388725"/>
          </a:xfrm>
          <a:prstGeom prst="rect">
            <a:avLst/>
          </a:prstGeom>
        </p:spPr>
      </p:pic>
    </p:spTree>
    <p:extLst>
      <p:ext uri="{BB962C8B-B14F-4D97-AF65-F5344CB8AC3E}">
        <p14:creationId xmlns:p14="http://schemas.microsoft.com/office/powerpoint/2010/main" val="1386360274"/>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BCE0-D3D8-4BC1-E495-392A06DB6522}"/>
              </a:ext>
            </a:extLst>
          </p:cNvPr>
          <p:cNvSpPr>
            <a:spLocks noGrp="1"/>
          </p:cNvSpPr>
          <p:nvPr>
            <p:ph type="title"/>
          </p:nvPr>
        </p:nvSpPr>
        <p:spPr/>
        <p:txBody>
          <a:bodyPr/>
          <a:lstStyle/>
          <a:p>
            <a:r>
              <a:rPr lang="en-US" dirty="0"/>
              <a:t>Tracking in Geant4</a:t>
            </a:r>
          </a:p>
        </p:txBody>
      </p:sp>
      <p:sp>
        <p:nvSpPr>
          <p:cNvPr id="3" name="Content Placeholder 2">
            <a:extLst>
              <a:ext uri="{FF2B5EF4-FFF2-40B4-BE49-F238E27FC236}">
                <a16:creationId xmlns:a16="http://schemas.microsoft.com/office/drawing/2014/main" id="{E3BCC0D9-EBF8-88AC-64E0-3086487E2E27}"/>
              </a:ext>
            </a:extLst>
          </p:cNvPr>
          <p:cNvSpPr>
            <a:spLocks noGrp="1"/>
          </p:cNvSpPr>
          <p:nvPr>
            <p:ph idx="1"/>
          </p:nvPr>
        </p:nvSpPr>
        <p:spPr/>
        <p:txBody>
          <a:bodyPr/>
          <a:lstStyle/>
          <a:p>
            <a:r>
              <a:rPr lang="en-US" dirty="0"/>
              <a:t>Particles are “stepped” through the material, depositing energy along the way</a:t>
            </a:r>
          </a:p>
          <a:p>
            <a:endParaRPr lang="en-US" dirty="0"/>
          </a:p>
          <a:p>
            <a:endParaRPr lang="en-US" dirty="0"/>
          </a:p>
          <a:p>
            <a:endParaRPr lang="en-US" dirty="0"/>
          </a:p>
          <a:p>
            <a:endParaRPr lang="en-US" dirty="0"/>
          </a:p>
          <a:p>
            <a:pPr lvl="1"/>
            <a:r>
              <a:rPr lang="en-US" dirty="0"/>
              <a:t>If it’s a sensitive volume the deposited energy is “scored”</a:t>
            </a:r>
          </a:p>
          <a:p>
            <a:r>
              <a:rPr lang="en-US" dirty="0"/>
              <a:t>Secondaries:</a:t>
            </a:r>
          </a:p>
          <a:p>
            <a:pPr lvl="1"/>
            <a:r>
              <a:rPr lang="en-US" dirty="0"/>
              <a:t>Secondaries can be created </a:t>
            </a:r>
            <a:br>
              <a:rPr lang="en-US" dirty="0"/>
            </a:br>
            <a:r>
              <a:rPr lang="en-US" dirty="0"/>
              <a:t>through decay or interaction</a:t>
            </a:r>
          </a:p>
          <a:p>
            <a:pPr lvl="1"/>
            <a:r>
              <a:rPr lang="en-US" dirty="0"/>
              <a:t>They are also tracked, down</a:t>
            </a:r>
            <a:br>
              <a:rPr lang="en-US" dirty="0"/>
            </a:br>
            <a:r>
              <a:rPr lang="en-US" dirty="0"/>
              <a:t>to a specified cutoff energy</a:t>
            </a:r>
          </a:p>
          <a:p>
            <a:pPr marL="274320" lvl="1" indent="0">
              <a:buNone/>
            </a:pPr>
            <a:endParaRPr lang="en-US" dirty="0"/>
          </a:p>
        </p:txBody>
      </p:sp>
      <p:sp>
        <p:nvSpPr>
          <p:cNvPr id="4" name="Date Placeholder 3">
            <a:extLst>
              <a:ext uri="{FF2B5EF4-FFF2-40B4-BE49-F238E27FC236}">
                <a16:creationId xmlns:a16="http://schemas.microsoft.com/office/drawing/2014/main" id="{34953CBC-8F8C-7208-7611-0C7AC62281F9}"/>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13FBE424-AC9D-0068-6610-703DD36D42F5}"/>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DFDD797B-A0D0-20D4-C8B1-B11700EF5339}"/>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7" name="Picture 6">
            <a:extLst>
              <a:ext uri="{FF2B5EF4-FFF2-40B4-BE49-F238E27FC236}">
                <a16:creationId xmlns:a16="http://schemas.microsoft.com/office/drawing/2014/main" id="{D929C89C-272B-3700-B095-1C28F2EC6C89}"/>
              </a:ext>
            </a:extLst>
          </p:cNvPr>
          <p:cNvPicPr>
            <a:picLocks noChangeAspect="1"/>
          </p:cNvPicPr>
          <p:nvPr/>
        </p:nvPicPr>
        <p:blipFill>
          <a:blip r:embed="rId2"/>
          <a:stretch>
            <a:fillRect/>
          </a:stretch>
        </p:blipFill>
        <p:spPr>
          <a:xfrm>
            <a:off x="721683" y="1815850"/>
            <a:ext cx="7497642" cy="1541231"/>
          </a:xfrm>
          <a:prstGeom prst="rect">
            <a:avLst/>
          </a:prstGeom>
        </p:spPr>
      </p:pic>
      <p:pic>
        <p:nvPicPr>
          <p:cNvPr id="13314" name="Picture 2" descr="An example GEANT4 simulation of a spill of beam particles passing through the ARIADNE detector (from left to right on the image). The fiducial LAr volume is shown by the inner blue box, and the uninstrumented LAr volume by the outer blue cylinder. The beam plug (discussed in section 2.8) is shown in green, and the grey rectangle indicates a small section of the field-shaping rings.">
            <a:extLst>
              <a:ext uri="{FF2B5EF4-FFF2-40B4-BE49-F238E27FC236}">
                <a16:creationId xmlns:a16="http://schemas.microsoft.com/office/drawing/2014/main" id="{C88A438A-528D-3F4E-B5E2-E16464214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828618"/>
            <a:ext cx="3985127" cy="293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66972"/>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F0676-6797-F8B6-C065-F8BCB289486C}"/>
              </a:ext>
            </a:extLst>
          </p:cNvPr>
          <p:cNvSpPr>
            <a:spLocks noGrp="1"/>
          </p:cNvSpPr>
          <p:nvPr>
            <p:ph type="title"/>
          </p:nvPr>
        </p:nvSpPr>
        <p:spPr/>
        <p:txBody>
          <a:bodyPr/>
          <a:lstStyle/>
          <a:p>
            <a:r>
              <a:rPr lang="en-US" dirty="0"/>
              <a:t>Example: ATLAS at LHC</a:t>
            </a:r>
          </a:p>
        </p:txBody>
      </p:sp>
      <p:sp>
        <p:nvSpPr>
          <p:cNvPr id="3" name="Content Placeholder 2">
            <a:extLst>
              <a:ext uri="{FF2B5EF4-FFF2-40B4-BE49-F238E27FC236}">
                <a16:creationId xmlns:a16="http://schemas.microsoft.com/office/drawing/2014/main" id="{41B58904-0D24-26E7-49A8-79C40FB011A9}"/>
              </a:ext>
            </a:extLst>
          </p:cNvPr>
          <p:cNvSpPr>
            <a:spLocks noGrp="1"/>
          </p:cNvSpPr>
          <p:nvPr>
            <p:ph idx="1"/>
          </p:nvPr>
        </p:nvSpPr>
        <p:spPr/>
        <p:txBody>
          <a:bodyPr/>
          <a:lstStyle/>
          <a:p>
            <a:r>
              <a:rPr lang="en-US" dirty="0"/>
              <a:t>Done with full Geant4</a:t>
            </a:r>
          </a:p>
        </p:txBody>
      </p:sp>
      <p:sp>
        <p:nvSpPr>
          <p:cNvPr id="4" name="Date Placeholder 3">
            <a:extLst>
              <a:ext uri="{FF2B5EF4-FFF2-40B4-BE49-F238E27FC236}">
                <a16:creationId xmlns:a16="http://schemas.microsoft.com/office/drawing/2014/main" id="{874269A9-85BD-7BB5-7E86-FE1950E1DB60}"/>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FA87BF84-4B0C-700E-FD52-0479907BB2B8}"/>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96AEB2B8-C2E7-FC1B-4904-75823D8848B7}"/>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7" name="Picture 6">
            <a:extLst>
              <a:ext uri="{FF2B5EF4-FFF2-40B4-BE49-F238E27FC236}">
                <a16:creationId xmlns:a16="http://schemas.microsoft.com/office/drawing/2014/main" id="{F4617C48-A501-6F9E-37C8-CC511803884F}"/>
              </a:ext>
            </a:extLst>
          </p:cNvPr>
          <p:cNvPicPr>
            <a:picLocks noChangeAspect="1"/>
          </p:cNvPicPr>
          <p:nvPr/>
        </p:nvPicPr>
        <p:blipFill>
          <a:blip r:embed="rId2"/>
          <a:stretch>
            <a:fillRect/>
          </a:stretch>
        </p:blipFill>
        <p:spPr>
          <a:xfrm>
            <a:off x="860461" y="1631119"/>
            <a:ext cx="7223760" cy="4992623"/>
          </a:xfrm>
          <a:prstGeom prst="rect">
            <a:avLst/>
          </a:prstGeom>
        </p:spPr>
      </p:pic>
    </p:spTree>
    <p:extLst>
      <p:ext uri="{BB962C8B-B14F-4D97-AF65-F5344CB8AC3E}">
        <p14:creationId xmlns:p14="http://schemas.microsoft.com/office/powerpoint/2010/main" val="4279387960"/>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F93DC-3593-BC89-E549-0B08891CB67D}"/>
              </a:ext>
            </a:extLst>
          </p:cNvPr>
          <p:cNvSpPr>
            <a:spLocks noGrp="1"/>
          </p:cNvSpPr>
          <p:nvPr>
            <p:ph type="title"/>
          </p:nvPr>
        </p:nvSpPr>
        <p:spPr/>
        <p:txBody>
          <a:bodyPr/>
          <a:lstStyle/>
          <a:p>
            <a:r>
              <a:rPr lang="en-US" dirty="0"/>
              <a:t>Monte Carlo Methods </a:t>
            </a:r>
          </a:p>
        </p:txBody>
      </p:sp>
      <p:sp>
        <p:nvSpPr>
          <p:cNvPr id="3" name="Content Placeholder 2">
            <a:extLst>
              <a:ext uri="{FF2B5EF4-FFF2-40B4-BE49-F238E27FC236}">
                <a16:creationId xmlns:a16="http://schemas.microsoft.com/office/drawing/2014/main" id="{FE91479B-68A5-E502-CA0C-D598ACCA0F92}"/>
              </a:ext>
            </a:extLst>
          </p:cNvPr>
          <p:cNvSpPr>
            <a:spLocks noGrp="1"/>
          </p:cNvSpPr>
          <p:nvPr>
            <p:ph idx="1"/>
          </p:nvPr>
        </p:nvSpPr>
        <p:spPr/>
        <p:txBody>
          <a:bodyPr>
            <a:normAutofit/>
          </a:bodyPr>
          <a:lstStyle/>
          <a:p>
            <a:r>
              <a:rPr lang="en-US" dirty="0"/>
              <a:t>“Monte Carlo” is a generic term for a statistical </a:t>
            </a:r>
            <a:br>
              <a:rPr lang="en-US" dirty="0"/>
            </a:br>
            <a:r>
              <a:rPr lang="en-US" dirty="0"/>
              <a:t>analysis based on random distributions.</a:t>
            </a:r>
          </a:p>
          <a:p>
            <a:pPr lvl="1"/>
            <a:r>
              <a:rPr lang="en-US" dirty="0"/>
              <a:t>Named for Monte Carlo, Monaco, famous for </a:t>
            </a:r>
          </a:p>
          <a:p>
            <a:pPr lvl="1"/>
            <a:r>
              <a:rPr lang="en-US" dirty="0"/>
              <a:t>gambling</a:t>
            </a:r>
          </a:p>
          <a:p>
            <a:r>
              <a:rPr lang="en-US" dirty="0"/>
              <a:t>Monte Carlo methods are used in</a:t>
            </a:r>
            <a:br>
              <a:rPr lang="en-US" dirty="0"/>
            </a:br>
            <a:r>
              <a:rPr lang="en-US" dirty="0"/>
              <a:t>a huge range of scientific </a:t>
            </a:r>
            <a:br>
              <a:rPr lang="en-US" dirty="0"/>
            </a:br>
            <a:r>
              <a:rPr lang="en-US" dirty="0"/>
              <a:t>applications in all sorts applications</a:t>
            </a:r>
          </a:p>
          <a:p>
            <a:pPr lvl="1"/>
            <a:r>
              <a:rPr lang="en-US" dirty="0"/>
              <a:t>Detector performance</a:t>
            </a:r>
          </a:p>
          <a:p>
            <a:pPr lvl="1"/>
            <a:r>
              <a:rPr lang="en-US" dirty="0"/>
              <a:t>Medical treatments</a:t>
            </a:r>
          </a:p>
          <a:p>
            <a:pPr lvl="1"/>
            <a:r>
              <a:rPr lang="en-US" dirty="0"/>
              <a:t>Particle accelerator modeling</a:t>
            </a:r>
          </a:p>
          <a:p>
            <a:pPr lvl="1"/>
            <a:r>
              <a:rPr lang="en-US" dirty="0"/>
              <a:t>Material science</a:t>
            </a:r>
          </a:p>
          <a:p>
            <a:pPr lvl="1"/>
            <a:r>
              <a:rPr lang="en-US" dirty="0"/>
              <a:t>Climate science</a:t>
            </a:r>
          </a:p>
          <a:p>
            <a:pPr lvl="1"/>
            <a:r>
              <a:rPr lang="en-US" dirty="0" err="1"/>
              <a:t>Etc</a:t>
            </a:r>
            <a:r>
              <a:rPr lang="en-US" dirty="0"/>
              <a:t>, </a:t>
            </a:r>
            <a:r>
              <a:rPr lang="en-US" dirty="0" err="1"/>
              <a:t>etc</a:t>
            </a:r>
            <a:r>
              <a:rPr lang="en-US" dirty="0"/>
              <a:t> </a:t>
            </a:r>
          </a:p>
          <a:p>
            <a:r>
              <a:rPr lang="en-US" dirty="0"/>
              <a:t>In modern experiments, the physics analysis can be viewed as a part of the the Monte Carlo analysis, rather than vice versa.</a:t>
            </a:r>
          </a:p>
        </p:txBody>
      </p:sp>
      <p:sp>
        <p:nvSpPr>
          <p:cNvPr id="4" name="Date Placeholder 3">
            <a:extLst>
              <a:ext uri="{FF2B5EF4-FFF2-40B4-BE49-F238E27FC236}">
                <a16:creationId xmlns:a16="http://schemas.microsoft.com/office/drawing/2014/main" id="{69963EAC-0D4B-AD7F-661A-A1D028DE1823}"/>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FBB49271-27F2-4AD6-EA87-DE074E394363}"/>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11356067-1465-F40E-FCB2-C4D3C8740517}"/>
              </a:ext>
            </a:extLst>
          </p:cNvPr>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pic>
        <p:nvPicPr>
          <p:cNvPr id="3076" name="Picture 4" descr="Monte Carlo Casino in Monaco | Signature Sailing catamaran">
            <a:extLst>
              <a:ext uri="{FF2B5EF4-FFF2-40B4-BE49-F238E27FC236}">
                <a16:creationId xmlns:a16="http://schemas.microsoft.com/office/drawing/2014/main" id="{E3481857-4F83-7D29-3748-740C52FA1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7429" y="3008330"/>
            <a:ext cx="4097496" cy="259508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 photo description available.">
            <a:extLst>
              <a:ext uri="{FF2B5EF4-FFF2-40B4-BE49-F238E27FC236}">
                <a16:creationId xmlns:a16="http://schemas.microsoft.com/office/drawing/2014/main" id="{8E360880-7FB6-EBEA-B0B3-7CEB7430D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2832" y="471448"/>
            <a:ext cx="2412906" cy="241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91511"/>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24107-0E23-8FF0-4B99-732995FBC59D}"/>
              </a:ext>
            </a:extLst>
          </p:cNvPr>
          <p:cNvSpPr>
            <a:spLocks noGrp="1"/>
          </p:cNvSpPr>
          <p:nvPr>
            <p:ph type="title"/>
          </p:nvPr>
        </p:nvSpPr>
        <p:spPr/>
        <p:txBody>
          <a:bodyPr/>
          <a:lstStyle/>
          <a:p>
            <a:r>
              <a:rPr lang="en-US" dirty="0"/>
              <a:t>Geant4 is Horrible!</a:t>
            </a:r>
          </a:p>
        </p:txBody>
      </p:sp>
      <p:sp>
        <p:nvSpPr>
          <p:cNvPr id="3" name="Content Placeholder 2">
            <a:extLst>
              <a:ext uri="{FF2B5EF4-FFF2-40B4-BE49-F238E27FC236}">
                <a16:creationId xmlns:a16="http://schemas.microsoft.com/office/drawing/2014/main" id="{5AD4827F-61DF-CE66-B1F9-87AF87BB96E5}"/>
              </a:ext>
            </a:extLst>
          </p:cNvPr>
          <p:cNvSpPr>
            <a:spLocks noGrp="1"/>
          </p:cNvSpPr>
          <p:nvPr>
            <p:ph idx="1"/>
          </p:nvPr>
        </p:nvSpPr>
        <p:spPr/>
        <p:txBody>
          <a:bodyPr/>
          <a:lstStyle/>
          <a:p>
            <a:r>
              <a:rPr lang="en-US" dirty="0"/>
              <a:t>Geant4 is kind of a nightmare to use.</a:t>
            </a:r>
          </a:p>
          <a:p>
            <a:r>
              <a:rPr lang="en-US" dirty="0"/>
              <a:t>Even the simplest programs are quite complex to set up.</a:t>
            </a:r>
          </a:p>
          <a:p>
            <a:r>
              <a:rPr lang="en-US" dirty="0"/>
              <a:t>For this reason, numerous scripted/GUI “wrapper” programs had been written to ease the pain of using it.  Examples:</a:t>
            </a:r>
          </a:p>
          <a:p>
            <a:pPr lvl="1"/>
            <a:r>
              <a:rPr lang="en-US" dirty="0"/>
              <a:t>g4beamline: beamline (sort of) and </a:t>
            </a:r>
            <a:br>
              <a:rPr lang="en-US" dirty="0"/>
            </a:br>
            <a:r>
              <a:rPr lang="en-US" dirty="0"/>
              <a:t>detector modeling</a:t>
            </a:r>
          </a:p>
          <a:p>
            <a:pPr lvl="1"/>
            <a:endParaRPr lang="en-US" dirty="0"/>
          </a:p>
          <a:p>
            <a:pPr lvl="1"/>
            <a:endParaRPr lang="en-US" dirty="0"/>
          </a:p>
          <a:p>
            <a:pPr lvl="1"/>
            <a:r>
              <a:rPr lang="en-US" dirty="0" err="1"/>
              <a:t>BDsim</a:t>
            </a:r>
            <a:r>
              <a:rPr lang="en-US" dirty="0"/>
              <a:t>: accelerator modeling</a:t>
            </a:r>
          </a:p>
          <a:p>
            <a:pPr lvl="1"/>
            <a:r>
              <a:rPr lang="en-US" dirty="0"/>
              <a:t>TOPAS: medical physics</a:t>
            </a:r>
          </a:p>
        </p:txBody>
      </p:sp>
      <p:sp>
        <p:nvSpPr>
          <p:cNvPr id="4" name="Date Placeholder 3">
            <a:extLst>
              <a:ext uri="{FF2B5EF4-FFF2-40B4-BE49-F238E27FC236}">
                <a16:creationId xmlns:a16="http://schemas.microsoft.com/office/drawing/2014/main" id="{94F588C0-DA65-4355-5400-A29B8C49184F}"/>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CD18837D-46BF-50B4-0E42-804FF0F513B2}"/>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8E5CDB2A-A2AA-2A9D-AAB0-F50A00798DEC}"/>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pic>
        <p:nvPicPr>
          <p:cNvPr id="8" name="Picture 7">
            <a:extLst>
              <a:ext uri="{FF2B5EF4-FFF2-40B4-BE49-F238E27FC236}">
                <a16:creationId xmlns:a16="http://schemas.microsoft.com/office/drawing/2014/main" id="{A5D47E74-51B7-173C-D341-7EB84DA09818}"/>
              </a:ext>
            </a:extLst>
          </p:cNvPr>
          <p:cNvPicPr>
            <a:picLocks noChangeAspect="1"/>
          </p:cNvPicPr>
          <p:nvPr/>
        </p:nvPicPr>
        <p:blipFill>
          <a:blip r:embed="rId2"/>
          <a:stretch>
            <a:fillRect/>
          </a:stretch>
        </p:blipFill>
        <p:spPr>
          <a:xfrm>
            <a:off x="1038225" y="4861709"/>
            <a:ext cx="4335159" cy="1762033"/>
          </a:xfrm>
          <a:prstGeom prst="rect">
            <a:avLst/>
          </a:prstGeom>
        </p:spPr>
      </p:pic>
      <p:pic>
        <p:nvPicPr>
          <p:cNvPr id="10" name="Picture 9">
            <a:extLst>
              <a:ext uri="{FF2B5EF4-FFF2-40B4-BE49-F238E27FC236}">
                <a16:creationId xmlns:a16="http://schemas.microsoft.com/office/drawing/2014/main" id="{18E38789-4AB0-8129-D290-CF02C325906C}"/>
              </a:ext>
            </a:extLst>
          </p:cNvPr>
          <p:cNvPicPr>
            <a:picLocks noChangeAspect="1"/>
          </p:cNvPicPr>
          <p:nvPr/>
        </p:nvPicPr>
        <p:blipFill>
          <a:blip r:embed="rId3"/>
          <a:stretch>
            <a:fillRect/>
          </a:stretch>
        </p:blipFill>
        <p:spPr>
          <a:xfrm>
            <a:off x="5633977" y="4540648"/>
            <a:ext cx="3124200" cy="1600200"/>
          </a:xfrm>
          <a:prstGeom prst="rect">
            <a:avLst/>
          </a:prstGeom>
        </p:spPr>
      </p:pic>
      <p:pic>
        <p:nvPicPr>
          <p:cNvPr id="11" name="Picture 10">
            <a:extLst>
              <a:ext uri="{FF2B5EF4-FFF2-40B4-BE49-F238E27FC236}">
                <a16:creationId xmlns:a16="http://schemas.microsoft.com/office/drawing/2014/main" id="{C1F27299-C520-495A-CCF6-24827AE3953B}"/>
              </a:ext>
            </a:extLst>
          </p:cNvPr>
          <p:cNvPicPr>
            <a:picLocks noChangeAspect="1"/>
          </p:cNvPicPr>
          <p:nvPr/>
        </p:nvPicPr>
        <p:blipFill rotWithShape="1">
          <a:blip r:embed="rId4"/>
          <a:srcRect t="8270"/>
          <a:stretch/>
        </p:blipFill>
        <p:spPr>
          <a:xfrm>
            <a:off x="3586480" y="2968839"/>
            <a:ext cx="4711700" cy="920322"/>
          </a:xfrm>
          <a:prstGeom prst="rect">
            <a:avLst/>
          </a:prstGeom>
        </p:spPr>
      </p:pic>
    </p:spTree>
    <p:extLst>
      <p:ext uri="{BB962C8B-B14F-4D97-AF65-F5344CB8AC3E}">
        <p14:creationId xmlns:p14="http://schemas.microsoft.com/office/powerpoint/2010/main" val="745755060"/>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EDC4-B59D-6B54-6590-BD221A7A0A42}"/>
              </a:ext>
            </a:extLst>
          </p:cNvPr>
          <p:cNvSpPr>
            <a:spLocks noGrp="1"/>
          </p:cNvSpPr>
          <p:nvPr>
            <p:ph type="title"/>
          </p:nvPr>
        </p:nvSpPr>
        <p:spPr/>
        <p:txBody>
          <a:bodyPr/>
          <a:lstStyle/>
          <a:p>
            <a:r>
              <a:rPr lang="en-US" dirty="0"/>
              <a:t>Example: Proton Therapy</a:t>
            </a:r>
          </a:p>
        </p:txBody>
      </p:sp>
      <p:sp>
        <p:nvSpPr>
          <p:cNvPr id="3" name="Content Placeholder 2">
            <a:extLst>
              <a:ext uri="{FF2B5EF4-FFF2-40B4-BE49-F238E27FC236}">
                <a16:creationId xmlns:a16="http://schemas.microsoft.com/office/drawing/2014/main" id="{9C24588B-2CBE-0EBE-348C-AE8659CD015D}"/>
              </a:ext>
            </a:extLst>
          </p:cNvPr>
          <p:cNvSpPr>
            <a:spLocks noGrp="1"/>
          </p:cNvSpPr>
          <p:nvPr>
            <p:ph idx="1"/>
          </p:nvPr>
        </p:nvSpPr>
        <p:spPr/>
        <p:txBody>
          <a:bodyPr/>
          <a:lstStyle/>
          <a:p>
            <a:r>
              <a:rPr lang="en-US" dirty="0"/>
              <a:t>Implemented in TOPAS</a:t>
            </a:r>
          </a:p>
        </p:txBody>
      </p:sp>
      <p:sp>
        <p:nvSpPr>
          <p:cNvPr id="4" name="Date Placeholder 3">
            <a:extLst>
              <a:ext uri="{FF2B5EF4-FFF2-40B4-BE49-F238E27FC236}">
                <a16:creationId xmlns:a16="http://schemas.microsoft.com/office/drawing/2014/main" id="{406B2F29-B2B3-71A6-CAFB-D2AE9BF520E1}"/>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8DFB686C-BB0F-3E7B-FB55-56FBE92D4C49}"/>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D7F8D520-C139-9227-A0FD-3BA0B83FDA87}"/>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7" name="Picture 6">
            <a:extLst>
              <a:ext uri="{FF2B5EF4-FFF2-40B4-BE49-F238E27FC236}">
                <a16:creationId xmlns:a16="http://schemas.microsoft.com/office/drawing/2014/main" id="{6C2E8DD4-1881-A8E1-4A99-9D8F36D52B60}"/>
              </a:ext>
            </a:extLst>
          </p:cNvPr>
          <p:cNvPicPr>
            <a:picLocks noChangeAspect="1"/>
          </p:cNvPicPr>
          <p:nvPr/>
        </p:nvPicPr>
        <p:blipFill>
          <a:blip r:embed="rId2"/>
          <a:stretch>
            <a:fillRect/>
          </a:stretch>
        </p:blipFill>
        <p:spPr>
          <a:xfrm>
            <a:off x="0" y="1983731"/>
            <a:ext cx="8964204" cy="2054013"/>
          </a:xfrm>
          <a:prstGeom prst="rect">
            <a:avLst/>
          </a:prstGeom>
        </p:spPr>
      </p:pic>
    </p:spTree>
    <p:extLst>
      <p:ext uri="{BB962C8B-B14F-4D97-AF65-F5344CB8AC3E}">
        <p14:creationId xmlns:p14="http://schemas.microsoft.com/office/powerpoint/2010/main" val="2910277191"/>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ACA19-D4D6-20F1-FB71-866DB9371B4C}"/>
              </a:ext>
            </a:extLst>
          </p:cNvPr>
          <p:cNvSpPr>
            <a:spLocks noGrp="1"/>
          </p:cNvSpPr>
          <p:nvPr>
            <p:ph type="title"/>
          </p:nvPr>
        </p:nvSpPr>
        <p:spPr/>
        <p:txBody>
          <a:bodyPr/>
          <a:lstStyle/>
          <a:p>
            <a:r>
              <a:rPr lang="en-US" dirty="0"/>
              <a:t>Example: Mu2e Beamline</a:t>
            </a:r>
          </a:p>
        </p:txBody>
      </p:sp>
      <p:sp>
        <p:nvSpPr>
          <p:cNvPr id="3" name="Content Placeholder 2">
            <a:extLst>
              <a:ext uri="{FF2B5EF4-FFF2-40B4-BE49-F238E27FC236}">
                <a16:creationId xmlns:a16="http://schemas.microsoft.com/office/drawing/2014/main" id="{77862875-54F9-A4B2-EB12-9409644D2951}"/>
              </a:ext>
            </a:extLst>
          </p:cNvPr>
          <p:cNvSpPr>
            <a:spLocks noGrp="1"/>
          </p:cNvSpPr>
          <p:nvPr>
            <p:ph idx="1"/>
          </p:nvPr>
        </p:nvSpPr>
        <p:spPr/>
        <p:txBody>
          <a:bodyPr/>
          <a:lstStyle/>
          <a:p>
            <a:r>
              <a:rPr lang="en-US" dirty="0"/>
              <a:t>Implemented with g4beamline</a:t>
            </a:r>
          </a:p>
          <a:p>
            <a:pPr lvl="1"/>
            <a:r>
              <a:rPr lang="en-US" dirty="0"/>
              <a:t>Used to model “extinction” of out-of-time beam</a:t>
            </a:r>
          </a:p>
        </p:txBody>
      </p:sp>
      <p:sp>
        <p:nvSpPr>
          <p:cNvPr id="4" name="Date Placeholder 3">
            <a:extLst>
              <a:ext uri="{FF2B5EF4-FFF2-40B4-BE49-F238E27FC236}">
                <a16:creationId xmlns:a16="http://schemas.microsoft.com/office/drawing/2014/main" id="{FC122407-2474-BCC2-D95F-BDBB821F453D}"/>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0620F213-240B-F6AF-60B7-5CE05CBB740A}"/>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D4C5FD43-DDFB-509F-D6DB-E7D0EAEB93D8}"/>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pic>
        <p:nvPicPr>
          <p:cNvPr id="7" name="Picture 6" descr="beamline.pdf">
            <a:extLst>
              <a:ext uri="{FF2B5EF4-FFF2-40B4-BE49-F238E27FC236}">
                <a16:creationId xmlns:a16="http://schemas.microsoft.com/office/drawing/2014/main" id="{92B26A49-C67E-85DB-A084-6703CAD721E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212" t="2338" r="6055" b="4803"/>
          <a:stretch/>
        </p:blipFill>
        <p:spPr>
          <a:xfrm>
            <a:off x="265189" y="2229492"/>
            <a:ext cx="5043284" cy="3663900"/>
          </a:xfrm>
          <a:prstGeom prst="rect">
            <a:avLst/>
          </a:prstGeom>
        </p:spPr>
      </p:pic>
      <p:pic>
        <p:nvPicPr>
          <p:cNvPr id="8" name="Picture 7">
            <a:extLst>
              <a:ext uri="{FF2B5EF4-FFF2-40B4-BE49-F238E27FC236}">
                <a16:creationId xmlns:a16="http://schemas.microsoft.com/office/drawing/2014/main" id="{718B1F0D-92C2-C353-A88F-35AF0D0D5624}"/>
              </a:ext>
            </a:extLst>
          </p:cNvPr>
          <p:cNvPicPr>
            <a:picLocks noChangeAspect="1"/>
          </p:cNvPicPr>
          <p:nvPr/>
        </p:nvPicPr>
        <p:blipFill>
          <a:blip r:embed="rId3"/>
          <a:stretch>
            <a:fillRect/>
          </a:stretch>
        </p:blipFill>
        <p:spPr>
          <a:xfrm>
            <a:off x="5484997" y="2605807"/>
            <a:ext cx="3477996" cy="2911269"/>
          </a:xfrm>
          <a:prstGeom prst="rect">
            <a:avLst/>
          </a:prstGeom>
        </p:spPr>
      </p:pic>
    </p:spTree>
    <p:extLst>
      <p:ext uri="{BB962C8B-B14F-4D97-AF65-F5344CB8AC3E}">
        <p14:creationId xmlns:p14="http://schemas.microsoft.com/office/powerpoint/2010/main" val="3239552584"/>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E19B3-9609-2A30-65AE-51217F3F407B}"/>
              </a:ext>
            </a:extLst>
          </p:cNvPr>
          <p:cNvSpPr>
            <a:spLocks noGrp="1"/>
          </p:cNvSpPr>
          <p:nvPr>
            <p:ph type="title"/>
          </p:nvPr>
        </p:nvSpPr>
        <p:spPr/>
        <p:txBody>
          <a:bodyPr/>
          <a:lstStyle/>
          <a:p>
            <a:r>
              <a:rPr lang="en-US" dirty="0"/>
              <a:t>Example: Particle Scattering with </a:t>
            </a:r>
            <a:r>
              <a:rPr lang="en-US" dirty="0" err="1"/>
              <a:t>BDsim</a:t>
            </a:r>
            <a:endParaRPr lang="en-US" dirty="0"/>
          </a:p>
        </p:txBody>
      </p:sp>
      <p:sp>
        <p:nvSpPr>
          <p:cNvPr id="4" name="Date Placeholder 3">
            <a:extLst>
              <a:ext uri="{FF2B5EF4-FFF2-40B4-BE49-F238E27FC236}">
                <a16:creationId xmlns:a16="http://schemas.microsoft.com/office/drawing/2014/main" id="{259A62DD-01EF-F1F9-5183-4A1D994C24E3}"/>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3B85AF74-F1B6-253E-AE1A-AED96F4240F0}"/>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74BAF961-4ABF-9109-AED0-516E5BD4D349}"/>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11266" name="Picture 2">
            <a:extLst>
              <a:ext uri="{FF2B5EF4-FFF2-40B4-BE49-F238E27FC236}">
                <a16:creationId xmlns:a16="http://schemas.microsoft.com/office/drawing/2014/main" id="{4F9B3797-C96C-44E5-8751-18050F1F4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2" y="1223631"/>
            <a:ext cx="9144000" cy="550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078066"/>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BFFC4-FF1E-D1A0-DE93-F9E982639726}"/>
              </a:ext>
            </a:extLst>
          </p:cNvPr>
          <p:cNvSpPr>
            <a:spLocks noGrp="1"/>
          </p:cNvSpPr>
          <p:nvPr>
            <p:ph type="title"/>
          </p:nvPr>
        </p:nvSpPr>
        <p:spPr/>
        <p:txBody>
          <a:bodyPr/>
          <a:lstStyle/>
          <a:p>
            <a:r>
              <a:rPr lang="en-US" dirty="0"/>
              <a:t>Types of Monte Carlo Studies</a:t>
            </a:r>
          </a:p>
        </p:txBody>
      </p:sp>
      <p:sp>
        <p:nvSpPr>
          <p:cNvPr id="3" name="Content Placeholder 2">
            <a:extLst>
              <a:ext uri="{FF2B5EF4-FFF2-40B4-BE49-F238E27FC236}">
                <a16:creationId xmlns:a16="http://schemas.microsoft.com/office/drawing/2014/main" id="{73E90C6C-0207-4C92-7A12-8DC55D344303}"/>
              </a:ext>
            </a:extLst>
          </p:cNvPr>
          <p:cNvSpPr>
            <a:spLocks noGrp="1"/>
          </p:cNvSpPr>
          <p:nvPr>
            <p:ph idx="1"/>
          </p:nvPr>
        </p:nvSpPr>
        <p:spPr/>
        <p:txBody>
          <a:bodyPr>
            <a:normAutofit fontScale="92500" lnSpcReduction="20000"/>
          </a:bodyPr>
          <a:lstStyle/>
          <a:p>
            <a:r>
              <a:rPr lang="en-US" dirty="0"/>
              <a:t>There are a range of Monte Carlo studies, going from…</a:t>
            </a:r>
          </a:p>
          <a:p>
            <a:pPr lvl="1"/>
            <a:r>
              <a:rPr lang="en-US" dirty="0"/>
              <a:t>“Fast” or “Toy”</a:t>
            </a:r>
          </a:p>
          <a:p>
            <a:pPr lvl="2"/>
            <a:r>
              <a:rPr lang="en-US" dirty="0"/>
              <a:t>Underlying physical processes are simulated</a:t>
            </a:r>
          </a:p>
          <a:p>
            <a:pPr lvl="2"/>
            <a:r>
              <a:rPr lang="en-US" dirty="0"/>
              <a:t>Detected and/or reconstructed data are dropped, misclassified, or “smeared” according to measured or anticipated acceptance, confusion matrices, and resolution.</a:t>
            </a:r>
          </a:p>
          <a:p>
            <a:pPr lvl="1"/>
            <a:r>
              <a:rPr lang="en-US" dirty="0"/>
              <a:t>”Full” or “hits based”</a:t>
            </a:r>
          </a:p>
          <a:p>
            <a:pPr lvl="2"/>
            <a:r>
              <a:rPr lang="en-US" dirty="0"/>
              <a:t>Physical processes are simulated.</a:t>
            </a:r>
          </a:p>
          <a:p>
            <a:pPr lvl="2"/>
            <a:r>
              <a:rPr lang="en-US" dirty="0"/>
              <a:t>These are used to generate the lowest level </a:t>
            </a:r>
            <a:r>
              <a:rPr lang="en-US" i="1" dirty="0"/>
              <a:t>signals</a:t>
            </a:r>
            <a:r>
              <a:rPr lang="en-US" dirty="0"/>
              <a:t> in the detector</a:t>
            </a:r>
          </a:p>
          <a:p>
            <a:pPr lvl="3"/>
            <a:r>
              <a:rPr lang="en-US" dirty="0"/>
              <a:t>Tracker hits</a:t>
            </a:r>
          </a:p>
          <a:p>
            <a:pPr lvl="3"/>
            <a:r>
              <a:rPr lang="en-US" dirty="0"/>
              <a:t>Calorimeter signals</a:t>
            </a:r>
          </a:p>
          <a:p>
            <a:pPr lvl="3"/>
            <a:r>
              <a:rPr lang="en-US" dirty="0"/>
              <a:t>Cherenkov light</a:t>
            </a:r>
          </a:p>
          <a:p>
            <a:pPr lvl="3"/>
            <a:r>
              <a:rPr lang="en-US" dirty="0" err="1"/>
              <a:t>Etc</a:t>
            </a:r>
            <a:endParaRPr lang="en-US" dirty="0"/>
          </a:p>
          <a:p>
            <a:pPr lvl="2"/>
            <a:r>
              <a:rPr lang="en-US" dirty="0"/>
              <a:t>Noise hits are added if appropriate</a:t>
            </a:r>
          </a:p>
          <a:p>
            <a:pPr lvl="2"/>
            <a:r>
              <a:rPr lang="en-US" dirty="0"/>
              <a:t>These are then reconstructed an analyzed in </a:t>
            </a:r>
            <a:r>
              <a:rPr lang="en-US" i="1" dirty="0"/>
              <a:t>exactly the same way as the real data</a:t>
            </a:r>
            <a:r>
              <a:rPr lang="en-US" dirty="0"/>
              <a:t>.</a:t>
            </a:r>
          </a:p>
          <a:p>
            <a:pPr lvl="3"/>
            <a:r>
              <a:rPr lang="en-US" dirty="0"/>
              <a:t>The only difference is that you know the “true” answer</a:t>
            </a:r>
          </a:p>
          <a:p>
            <a:r>
              <a:rPr lang="en-US" dirty="0"/>
              <a:t>Fast Monte Carlo methods are appropriate for conceptual analyses, but full Monte Carlo studies are required for the release of any physics results.</a:t>
            </a:r>
          </a:p>
        </p:txBody>
      </p:sp>
      <p:sp>
        <p:nvSpPr>
          <p:cNvPr id="4" name="Date Placeholder 3">
            <a:extLst>
              <a:ext uri="{FF2B5EF4-FFF2-40B4-BE49-F238E27FC236}">
                <a16:creationId xmlns:a16="http://schemas.microsoft.com/office/drawing/2014/main" id="{66F5FC60-BABA-7F97-A46C-79088FA6E1F1}"/>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31D93081-4196-27B0-262D-78CDB8DE09A1}"/>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C28655B6-A45D-C62E-A207-5F47D4A553E8}"/>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spTree>
    <p:extLst>
      <p:ext uri="{BB962C8B-B14F-4D97-AF65-F5344CB8AC3E}">
        <p14:creationId xmlns:p14="http://schemas.microsoft.com/office/powerpoint/2010/main" val="122286978"/>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70CCC-9344-881C-D66D-25B1F6F71FF8}"/>
              </a:ext>
            </a:extLst>
          </p:cNvPr>
          <p:cNvSpPr>
            <a:spLocks noGrp="1"/>
          </p:cNvSpPr>
          <p:nvPr>
            <p:ph type="title"/>
          </p:nvPr>
        </p:nvSpPr>
        <p:spPr/>
        <p:txBody>
          <a:bodyPr/>
          <a:lstStyle/>
          <a:p>
            <a:r>
              <a:rPr lang="en-US" dirty="0"/>
              <a:t>Computing Requirements</a:t>
            </a:r>
          </a:p>
        </p:txBody>
      </p:sp>
      <p:sp>
        <p:nvSpPr>
          <p:cNvPr id="3" name="Content Placeholder 2">
            <a:extLst>
              <a:ext uri="{FF2B5EF4-FFF2-40B4-BE49-F238E27FC236}">
                <a16:creationId xmlns:a16="http://schemas.microsoft.com/office/drawing/2014/main" id="{201A0DC0-7E57-4860-E18B-BD98799630C4}"/>
              </a:ext>
            </a:extLst>
          </p:cNvPr>
          <p:cNvSpPr>
            <a:spLocks noGrp="1"/>
          </p:cNvSpPr>
          <p:nvPr>
            <p:ph idx="1"/>
          </p:nvPr>
        </p:nvSpPr>
        <p:spPr/>
        <p:txBody>
          <a:bodyPr/>
          <a:lstStyle/>
          <a:p>
            <a:r>
              <a:rPr lang="en-US" dirty="0"/>
              <a:t>A single Monte Carlo event requires </a:t>
            </a:r>
            <a:r>
              <a:rPr lang="en-US" i="1" dirty="0"/>
              <a:t>more</a:t>
            </a:r>
            <a:r>
              <a:rPr lang="en-US" dirty="0"/>
              <a:t> computing time than a real event</a:t>
            </a:r>
          </a:p>
          <a:p>
            <a:pPr lvl="1"/>
            <a:r>
              <a:rPr lang="en-US" dirty="0"/>
              <a:t>The hits take the same amount of time to reconstruct and analyze, but you have to add the time it takes to create them.</a:t>
            </a:r>
          </a:p>
          <a:p>
            <a:r>
              <a:rPr lang="en-US" dirty="0"/>
              <a:t>There will always be systematic uncertainties on the physics of simulations, but we would prefer that Monte Carlo statistics to not add significantly to our overall uncertainty</a:t>
            </a:r>
          </a:p>
          <a:p>
            <a:pPr lvl="1"/>
            <a:r>
              <a:rPr lang="en-US" dirty="0"/>
              <a:t>We need at least as many Monte Carlo events as real events</a:t>
            </a:r>
          </a:p>
          <a:p>
            <a:pPr lvl="1"/>
            <a:r>
              <a:rPr lang="en-US" dirty="0"/>
              <a:t>Preferably more</a:t>
            </a:r>
          </a:p>
          <a:p>
            <a:r>
              <a:rPr lang="en-US" dirty="0"/>
              <a:t>Monte Carlo production is a major part of any physics analysis</a:t>
            </a:r>
          </a:p>
        </p:txBody>
      </p:sp>
      <p:sp>
        <p:nvSpPr>
          <p:cNvPr id="4" name="Date Placeholder 3">
            <a:extLst>
              <a:ext uri="{FF2B5EF4-FFF2-40B4-BE49-F238E27FC236}">
                <a16:creationId xmlns:a16="http://schemas.microsoft.com/office/drawing/2014/main" id="{6B1E9D54-8E4B-8819-A079-C3A36DBBFEF7}"/>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27B22EF8-9D03-26A6-6959-FB936A0FDE4F}"/>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43C51373-6C15-4F59-0BA1-96B9C75DF59F}"/>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spTree>
    <p:extLst>
      <p:ext uri="{BB962C8B-B14F-4D97-AF65-F5344CB8AC3E}">
        <p14:creationId xmlns:p14="http://schemas.microsoft.com/office/powerpoint/2010/main" val="3939215802"/>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3851-C464-4B37-B853-67C31DC18EC0}"/>
              </a:ext>
            </a:extLst>
          </p:cNvPr>
          <p:cNvSpPr>
            <a:spLocks noGrp="1"/>
          </p:cNvSpPr>
          <p:nvPr>
            <p:ph type="title"/>
          </p:nvPr>
        </p:nvSpPr>
        <p:spPr/>
        <p:txBody>
          <a:bodyPr/>
          <a:lstStyle/>
          <a:p>
            <a:r>
              <a:rPr lang="en-US" dirty="0"/>
              <a:t>Example: CMS Monte Carlo Overview</a:t>
            </a:r>
          </a:p>
        </p:txBody>
      </p:sp>
      <p:sp>
        <p:nvSpPr>
          <p:cNvPr id="4" name="Date Placeholder 3">
            <a:extLst>
              <a:ext uri="{FF2B5EF4-FFF2-40B4-BE49-F238E27FC236}">
                <a16:creationId xmlns:a16="http://schemas.microsoft.com/office/drawing/2014/main" id="{1B8ED77B-BD65-75E1-30AE-3D22ED63D621}"/>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C1F902AB-F899-684E-2B35-9295E32CAF27}"/>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10E9653C-9BBC-A8FD-A991-5C634DFCAD49}"/>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5122" name="Picture 2" descr="CMS Monte Carlo production overview | CERN Open Data Portal">
            <a:extLst>
              <a:ext uri="{FF2B5EF4-FFF2-40B4-BE49-F238E27FC236}">
                <a16:creationId xmlns:a16="http://schemas.microsoft.com/office/drawing/2014/main" id="{A3634926-12DA-994B-6810-9A1F063EC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2538"/>
            <a:ext cx="914400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815385"/>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85E1E-D81E-DD5D-D301-FD28C871AF87}"/>
              </a:ext>
            </a:extLst>
          </p:cNvPr>
          <p:cNvSpPr>
            <a:spLocks noGrp="1"/>
          </p:cNvSpPr>
          <p:nvPr>
            <p:ph type="title"/>
          </p:nvPr>
        </p:nvSpPr>
        <p:spPr/>
        <p:txBody>
          <a:bodyPr/>
          <a:lstStyle/>
          <a:p>
            <a:r>
              <a:rPr lang="en-US" dirty="0"/>
              <a:t>Other Monte Carlo Tools: Accelerator Physics</a:t>
            </a:r>
          </a:p>
        </p:txBody>
      </p:sp>
      <p:sp>
        <p:nvSpPr>
          <p:cNvPr id="6" name="Content Placeholder 5">
            <a:extLst>
              <a:ext uri="{FF2B5EF4-FFF2-40B4-BE49-F238E27FC236}">
                <a16:creationId xmlns:a16="http://schemas.microsoft.com/office/drawing/2014/main" id="{C9436379-03AD-696E-0853-19221A660E5E}"/>
              </a:ext>
            </a:extLst>
          </p:cNvPr>
          <p:cNvSpPr>
            <a:spLocks noGrp="1"/>
          </p:cNvSpPr>
          <p:nvPr>
            <p:ph idx="1"/>
          </p:nvPr>
        </p:nvSpPr>
        <p:spPr/>
        <p:txBody>
          <a:bodyPr>
            <a:normAutofit fontScale="92500" lnSpcReduction="10000"/>
          </a:bodyPr>
          <a:lstStyle/>
          <a:p>
            <a:r>
              <a:rPr lang="en-US" dirty="0"/>
              <a:t>Historically, accelerator modeling tools are calculational rather than Monte Carlo</a:t>
            </a:r>
          </a:p>
          <a:p>
            <a:pPr lvl="1"/>
            <a:r>
              <a:rPr lang="en-US" dirty="0"/>
              <a:t>MADX</a:t>
            </a:r>
          </a:p>
          <a:p>
            <a:pPr lvl="1"/>
            <a:r>
              <a:rPr lang="en-US" dirty="0"/>
              <a:t>TRANSPORT</a:t>
            </a:r>
          </a:p>
          <a:p>
            <a:pPr lvl="1"/>
            <a:r>
              <a:rPr lang="en-US" dirty="0"/>
              <a:t>Treated particles within bunches are </a:t>
            </a:r>
            <a:r>
              <a:rPr lang="en-US" i="1" dirty="0"/>
              <a:t>independent</a:t>
            </a:r>
            <a:r>
              <a:rPr lang="en-US" dirty="0"/>
              <a:t> of one another</a:t>
            </a:r>
          </a:p>
          <a:p>
            <a:pPr lvl="1"/>
            <a:r>
              <a:rPr lang="en-US" dirty="0"/>
              <a:t>Did not consider interaction with environment (beam pipe, magnets, </a:t>
            </a:r>
            <a:r>
              <a:rPr lang="en-US" dirty="0" err="1"/>
              <a:t>etc</a:t>
            </a:r>
            <a:r>
              <a:rPr lang="en-US" dirty="0"/>
              <a:t>)</a:t>
            </a:r>
          </a:p>
          <a:p>
            <a:r>
              <a:rPr lang="en-US" dirty="0"/>
              <a:t>Modern improvements fall into two categories</a:t>
            </a:r>
          </a:p>
          <a:p>
            <a:pPr lvl="1"/>
            <a:r>
              <a:rPr lang="en-US" dirty="0"/>
              <a:t>Interactions with the environment</a:t>
            </a:r>
          </a:p>
          <a:p>
            <a:pPr lvl="2"/>
            <a:r>
              <a:rPr lang="en-US" dirty="0"/>
              <a:t>MARS or Geant4-based</a:t>
            </a:r>
          </a:p>
          <a:p>
            <a:pPr lvl="1"/>
            <a:r>
              <a:rPr lang="en-US" dirty="0"/>
              <a:t>Interactions with each other </a:t>
            </a:r>
            <a:br>
              <a:rPr lang="en-US" dirty="0"/>
            </a:br>
            <a:r>
              <a:rPr lang="en-US" dirty="0"/>
              <a:t>(i.e. “space charge”. VERY </a:t>
            </a:r>
            <a:br>
              <a:rPr lang="en-US" dirty="0"/>
            </a:br>
            <a:r>
              <a:rPr lang="en-US" dirty="0"/>
              <a:t>compute-intensive)</a:t>
            </a:r>
          </a:p>
          <a:p>
            <a:pPr lvl="2"/>
            <a:r>
              <a:rPr lang="en-US" dirty="0"/>
              <a:t>WARP</a:t>
            </a:r>
          </a:p>
          <a:p>
            <a:pPr lvl="2"/>
            <a:r>
              <a:rPr lang="en-US" dirty="0"/>
              <a:t>OPAL</a:t>
            </a:r>
          </a:p>
          <a:p>
            <a:pPr lvl="2"/>
            <a:r>
              <a:rPr lang="en-US" dirty="0"/>
              <a:t>Synergia</a:t>
            </a:r>
          </a:p>
          <a:p>
            <a:pPr lvl="2"/>
            <a:r>
              <a:rPr lang="en-US" dirty="0" err="1"/>
              <a:t>BLoND</a:t>
            </a:r>
            <a:endParaRPr lang="en-US" dirty="0"/>
          </a:p>
          <a:p>
            <a:pPr lvl="2"/>
            <a:r>
              <a:rPr lang="en-US" dirty="0" err="1"/>
              <a:t>edt</a:t>
            </a:r>
            <a:endParaRPr lang="en-US" dirty="0"/>
          </a:p>
          <a:p>
            <a:pPr lvl="1"/>
            <a:endParaRPr lang="en-US" dirty="0"/>
          </a:p>
          <a:p>
            <a:pPr lvl="1"/>
            <a:endParaRPr lang="en-US" dirty="0"/>
          </a:p>
        </p:txBody>
      </p:sp>
      <p:sp>
        <p:nvSpPr>
          <p:cNvPr id="3" name="Date Placeholder 2">
            <a:extLst>
              <a:ext uri="{FF2B5EF4-FFF2-40B4-BE49-F238E27FC236}">
                <a16:creationId xmlns:a16="http://schemas.microsoft.com/office/drawing/2014/main" id="{03F990CC-915D-C743-A4B3-C5BF0958ABA5}"/>
              </a:ext>
            </a:extLst>
          </p:cNvPr>
          <p:cNvSpPr>
            <a:spLocks noGrp="1"/>
          </p:cNvSpPr>
          <p:nvPr>
            <p:ph type="dt" sz="half" idx="10"/>
          </p:nvPr>
        </p:nvSpPr>
        <p:spPr/>
        <p:txBody>
          <a:bodyPr/>
          <a:lstStyle/>
          <a:p>
            <a:pPr>
              <a:defRPr/>
            </a:pPr>
            <a:r>
              <a:rPr lang="en-US"/>
              <a:t>Phy 40, Fall 2025</a:t>
            </a:r>
            <a:endParaRPr lang="en-US" dirty="0"/>
          </a:p>
        </p:txBody>
      </p:sp>
      <p:sp>
        <p:nvSpPr>
          <p:cNvPr id="4" name="Footer Placeholder 3">
            <a:extLst>
              <a:ext uri="{FF2B5EF4-FFF2-40B4-BE49-F238E27FC236}">
                <a16:creationId xmlns:a16="http://schemas.microsoft.com/office/drawing/2014/main" id="{5446EAA1-4A65-607D-2BE4-661FB8A56C81}"/>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a:extLst>
              <a:ext uri="{FF2B5EF4-FFF2-40B4-BE49-F238E27FC236}">
                <a16:creationId xmlns:a16="http://schemas.microsoft.com/office/drawing/2014/main" id="{B7B4F734-F759-E1F9-546F-C4CD06734253}"/>
              </a:ext>
            </a:extLst>
          </p:cNvPr>
          <p:cNvSpPr>
            <a:spLocks noGrp="1"/>
          </p:cNvSpPr>
          <p:nvPr>
            <p:ph type="sldNum" sz="quarter" idx="12"/>
          </p:nvPr>
        </p:nvSpPr>
        <p:spPr/>
        <p:txBody>
          <a:bodyPr/>
          <a:lstStyle/>
          <a:p>
            <a:pPr>
              <a:defRPr/>
            </a:pPr>
            <a:fld id="{BAB536C3-BB10-4165-8E74-99838CB51702}" type="slidenum">
              <a:rPr lang="en-US" smtClean="0"/>
              <a:pPr>
                <a:defRPr/>
              </a:pPr>
              <a:t>27</a:t>
            </a:fld>
            <a:endParaRPr lang="en-US"/>
          </a:p>
        </p:txBody>
      </p:sp>
      <p:pic>
        <p:nvPicPr>
          <p:cNvPr id="7170" name="Picture 2" descr="Snapshot from a 3D self-consistent simulation of the injector in the... |  Download Scientific Diagram">
            <a:extLst>
              <a:ext uri="{FF2B5EF4-FFF2-40B4-BE49-F238E27FC236}">
                <a16:creationId xmlns:a16="http://schemas.microsoft.com/office/drawing/2014/main" id="{CB4D5555-8E88-F09A-16DA-6840DD413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352" y="3934368"/>
            <a:ext cx="2771740" cy="277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21487"/>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7D24D-F9EC-7140-72EF-50708D42DE65}"/>
              </a:ext>
            </a:extLst>
          </p:cNvPr>
          <p:cNvSpPr>
            <a:spLocks noGrp="1"/>
          </p:cNvSpPr>
          <p:nvPr>
            <p:ph type="title"/>
          </p:nvPr>
        </p:nvSpPr>
        <p:spPr/>
        <p:txBody>
          <a:bodyPr/>
          <a:lstStyle/>
          <a:p>
            <a:r>
              <a:rPr lang="en-US" dirty="0" err="1"/>
              <a:t>XSuite</a:t>
            </a:r>
            <a:endParaRPr lang="en-US" dirty="0"/>
          </a:p>
        </p:txBody>
      </p:sp>
      <p:sp>
        <p:nvSpPr>
          <p:cNvPr id="3" name="Content Placeholder 2">
            <a:extLst>
              <a:ext uri="{FF2B5EF4-FFF2-40B4-BE49-F238E27FC236}">
                <a16:creationId xmlns:a16="http://schemas.microsoft.com/office/drawing/2014/main" id="{C6B58C7D-035E-BCB3-78B2-4B5F8E95345D}"/>
              </a:ext>
            </a:extLst>
          </p:cNvPr>
          <p:cNvSpPr>
            <a:spLocks noGrp="1"/>
          </p:cNvSpPr>
          <p:nvPr>
            <p:ph idx="1"/>
          </p:nvPr>
        </p:nvSpPr>
        <p:spPr/>
        <p:txBody>
          <a:bodyPr>
            <a:normAutofit/>
          </a:bodyPr>
          <a:lstStyle/>
          <a:p>
            <a:r>
              <a:rPr lang="en-US" sz="1800" dirty="0" err="1"/>
              <a:t>XSuite</a:t>
            </a:r>
            <a:r>
              <a:rPr lang="en-US" sz="1800" dirty="0"/>
              <a:t> is a new set of packages for accelerator modeling</a:t>
            </a:r>
          </a:p>
          <a:p>
            <a:r>
              <a:rPr lang="en-US" sz="1800" dirty="0"/>
              <a:t>Has now become the standard tool for LHC modeling at CERN.</a:t>
            </a:r>
          </a:p>
          <a:p>
            <a:r>
              <a:rPr lang="en-US" sz="1800" dirty="0"/>
              <a:t>User interface is Python based.</a:t>
            </a:r>
          </a:p>
          <a:p>
            <a:pPr lvl="1"/>
            <a:r>
              <a:rPr lang="en-US" sz="1800" dirty="0"/>
              <a:t>Xsuite is now part of the standard Python</a:t>
            </a:r>
            <a:br>
              <a:rPr lang="en-US" sz="1800" dirty="0"/>
            </a:br>
            <a:r>
              <a:rPr lang="en-US" sz="1800" dirty="0"/>
              <a:t>distribution.</a:t>
            </a:r>
          </a:p>
          <a:p>
            <a:pPr lvl="1"/>
            <a:r>
              <a:rPr lang="en-US" sz="1800" dirty="0"/>
              <a:t>Install with “pip install </a:t>
            </a:r>
            <a:r>
              <a:rPr lang="en-US" sz="1800" dirty="0" err="1"/>
              <a:t>xsuite</a:t>
            </a:r>
            <a:r>
              <a:rPr lang="en-US" sz="1800" dirty="0"/>
              <a:t>”</a:t>
            </a:r>
          </a:p>
        </p:txBody>
      </p:sp>
      <p:sp>
        <p:nvSpPr>
          <p:cNvPr id="4" name="Date Placeholder 3">
            <a:extLst>
              <a:ext uri="{FF2B5EF4-FFF2-40B4-BE49-F238E27FC236}">
                <a16:creationId xmlns:a16="http://schemas.microsoft.com/office/drawing/2014/main" id="{C0DABE1A-E88E-0E65-1B2F-EEDDABCE44B4}"/>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DE1F88F6-2B0E-283F-007C-FB311F4A86F2}"/>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46433ED4-5F93-D419-4E6A-65D89BDA7E6D}"/>
              </a:ext>
            </a:extLst>
          </p:cNvPr>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pic>
        <p:nvPicPr>
          <p:cNvPr id="1028" name="Picture 4" descr="Xsuite — Xsuite documentation">
            <a:extLst>
              <a:ext uri="{FF2B5EF4-FFF2-40B4-BE49-F238E27FC236}">
                <a16:creationId xmlns:a16="http://schemas.microsoft.com/office/drawing/2014/main" id="{4C200002-57FB-ED40-DE71-D696242737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68" t="2799" r="14278" b="3704"/>
          <a:stretch>
            <a:fillRect/>
          </a:stretch>
        </p:blipFill>
        <p:spPr bwMode="auto">
          <a:xfrm>
            <a:off x="5250093" y="1880170"/>
            <a:ext cx="3739959" cy="32877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D8C1516-5942-8EDB-5A5C-57539B1CDA61}"/>
              </a:ext>
            </a:extLst>
          </p:cNvPr>
          <p:cNvPicPr>
            <a:picLocks noChangeAspect="1"/>
          </p:cNvPicPr>
          <p:nvPr/>
        </p:nvPicPr>
        <p:blipFill>
          <a:blip r:embed="rId3"/>
          <a:stretch>
            <a:fillRect/>
          </a:stretch>
        </p:blipFill>
        <p:spPr>
          <a:xfrm>
            <a:off x="568975" y="3231784"/>
            <a:ext cx="4003025" cy="3474324"/>
          </a:xfrm>
          <a:prstGeom prst="rect">
            <a:avLst/>
          </a:prstGeom>
        </p:spPr>
      </p:pic>
    </p:spTree>
    <p:extLst>
      <p:ext uri="{BB962C8B-B14F-4D97-AF65-F5344CB8AC3E}">
        <p14:creationId xmlns:p14="http://schemas.microsoft.com/office/powerpoint/2010/main" val="1570502909"/>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E60E-9C5F-4504-0A0E-E33B5378897D}"/>
              </a:ext>
            </a:extLst>
          </p:cNvPr>
          <p:cNvSpPr>
            <a:spLocks noGrp="1"/>
          </p:cNvSpPr>
          <p:nvPr>
            <p:ph type="title"/>
          </p:nvPr>
        </p:nvSpPr>
        <p:spPr/>
        <p:txBody>
          <a:bodyPr/>
          <a:lstStyle/>
          <a:p>
            <a:r>
              <a:rPr lang="en-US" dirty="0"/>
              <a:t>Radiation Effects</a:t>
            </a:r>
          </a:p>
        </p:txBody>
      </p:sp>
      <p:sp>
        <p:nvSpPr>
          <p:cNvPr id="3" name="Content Placeholder 2">
            <a:extLst>
              <a:ext uri="{FF2B5EF4-FFF2-40B4-BE49-F238E27FC236}">
                <a16:creationId xmlns:a16="http://schemas.microsoft.com/office/drawing/2014/main" id="{D512B15B-8B25-42FE-2891-1ED794BD45EA}"/>
              </a:ext>
            </a:extLst>
          </p:cNvPr>
          <p:cNvSpPr>
            <a:spLocks noGrp="1"/>
          </p:cNvSpPr>
          <p:nvPr>
            <p:ph idx="1"/>
          </p:nvPr>
        </p:nvSpPr>
        <p:spPr/>
        <p:txBody>
          <a:bodyPr/>
          <a:lstStyle/>
          <a:p>
            <a:r>
              <a:rPr lang="en-US" dirty="0"/>
              <a:t>Stopping Range of Ions in Matter (SRIM) is the industry standard</a:t>
            </a:r>
          </a:p>
        </p:txBody>
      </p:sp>
      <p:sp>
        <p:nvSpPr>
          <p:cNvPr id="4" name="Date Placeholder 3">
            <a:extLst>
              <a:ext uri="{FF2B5EF4-FFF2-40B4-BE49-F238E27FC236}">
                <a16:creationId xmlns:a16="http://schemas.microsoft.com/office/drawing/2014/main" id="{F8CB438B-0702-230E-537F-6E07054FF231}"/>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BFF92E06-4C8C-9A22-3590-AE2DF526594F}"/>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10FD2C2F-9C3D-EB52-AB31-E5F22F3F5188}"/>
              </a:ext>
            </a:extLst>
          </p:cNvPr>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pic>
        <p:nvPicPr>
          <p:cNvPr id="6146" name="Picture 2" descr="TRIM/SRIM Monte Carlo Simulation for Crosslight NovaTCAD - YouTube">
            <a:extLst>
              <a:ext uri="{FF2B5EF4-FFF2-40B4-BE49-F238E27FC236}">
                <a16:creationId xmlns:a16="http://schemas.microsoft.com/office/drawing/2014/main" id="{6AF7BA6A-2E47-9889-49E0-63B0435FC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13" y="1955800"/>
            <a:ext cx="8712200" cy="49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308107"/>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B0207-0CA3-5439-BF21-E9C6CA6F5630}"/>
              </a:ext>
            </a:extLst>
          </p:cNvPr>
          <p:cNvSpPr>
            <a:spLocks noGrp="1"/>
          </p:cNvSpPr>
          <p:nvPr>
            <p:ph type="title"/>
          </p:nvPr>
        </p:nvSpPr>
        <p:spPr/>
        <p:txBody>
          <a:bodyPr/>
          <a:lstStyle/>
          <a:p>
            <a:r>
              <a:rPr lang="en-US" dirty="0"/>
              <a:t>Example: Detector Acceptance</a:t>
            </a:r>
          </a:p>
        </p:txBody>
      </p:sp>
      <p:sp>
        <p:nvSpPr>
          <p:cNvPr id="3" name="Content Placeholder 2">
            <a:extLst>
              <a:ext uri="{FF2B5EF4-FFF2-40B4-BE49-F238E27FC236}">
                <a16:creationId xmlns:a16="http://schemas.microsoft.com/office/drawing/2014/main" id="{E69A58D0-370F-30BA-5932-458861583405}"/>
              </a:ext>
            </a:extLst>
          </p:cNvPr>
          <p:cNvSpPr>
            <a:spLocks noGrp="1"/>
          </p:cNvSpPr>
          <p:nvPr>
            <p:ph idx="1"/>
          </p:nvPr>
        </p:nvSpPr>
        <p:spPr/>
        <p:txBody>
          <a:bodyPr/>
          <a:lstStyle/>
          <a:p>
            <a:r>
              <a:rPr lang="en-US" dirty="0"/>
              <a:t>How many particles from a particular source will hit a detector</a:t>
            </a:r>
          </a:p>
        </p:txBody>
      </p:sp>
      <p:sp>
        <p:nvSpPr>
          <p:cNvPr id="4" name="Date Placeholder 3">
            <a:extLst>
              <a:ext uri="{FF2B5EF4-FFF2-40B4-BE49-F238E27FC236}">
                <a16:creationId xmlns:a16="http://schemas.microsoft.com/office/drawing/2014/main" id="{53BEE69D-057E-F200-D38A-38FCFD2DC5A7}"/>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2089CB04-CFD1-D534-ACDB-568E9287478D}"/>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ACDAB20E-665C-48B3-A8E8-320D32F70895}"/>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7" name="Picture 6">
            <a:extLst>
              <a:ext uri="{FF2B5EF4-FFF2-40B4-BE49-F238E27FC236}">
                <a16:creationId xmlns:a16="http://schemas.microsoft.com/office/drawing/2014/main" id="{F02474D0-D06D-08C1-F799-EA57112AAC7F}"/>
              </a:ext>
            </a:extLst>
          </p:cNvPr>
          <p:cNvPicPr>
            <a:picLocks noChangeAspect="1"/>
          </p:cNvPicPr>
          <p:nvPr/>
        </p:nvPicPr>
        <p:blipFill>
          <a:blip r:embed="rId2"/>
          <a:stretch>
            <a:fillRect/>
          </a:stretch>
        </p:blipFill>
        <p:spPr>
          <a:xfrm>
            <a:off x="1140460" y="1768225"/>
            <a:ext cx="6769100" cy="4533900"/>
          </a:xfrm>
          <a:prstGeom prst="rect">
            <a:avLst/>
          </a:prstGeom>
        </p:spPr>
      </p:pic>
    </p:spTree>
    <p:extLst>
      <p:ext uri="{BB962C8B-B14F-4D97-AF65-F5344CB8AC3E}">
        <p14:creationId xmlns:p14="http://schemas.microsoft.com/office/powerpoint/2010/main" val="2722924047"/>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F399C-E06E-E16A-0927-004450892E98}"/>
              </a:ext>
            </a:extLst>
          </p:cNvPr>
          <p:cNvSpPr>
            <a:spLocks noGrp="1"/>
          </p:cNvSpPr>
          <p:nvPr>
            <p:ph type="title"/>
          </p:nvPr>
        </p:nvSpPr>
        <p:spPr/>
        <p:txBody>
          <a:bodyPr/>
          <a:lstStyle/>
          <a:p>
            <a:r>
              <a:rPr lang="en-US" dirty="0"/>
              <a:t>Climate Science</a:t>
            </a:r>
          </a:p>
        </p:txBody>
      </p:sp>
      <p:sp>
        <p:nvSpPr>
          <p:cNvPr id="6" name="Content Placeholder 5">
            <a:extLst>
              <a:ext uri="{FF2B5EF4-FFF2-40B4-BE49-F238E27FC236}">
                <a16:creationId xmlns:a16="http://schemas.microsoft.com/office/drawing/2014/main" id="{3A3F12A6-7852-F793-4D17-E95A54E84575}"/>
              </a:ext>
            </a:extLst>
          </p:cNvPr>
          <p:cNvSpPr>
            <a:spLocks noGrp="1"/>
          </p:cNvSpPr>
          <p:nvPr>
            <p:ph idx="1"/>
          </p:nvPr>
        </p:nvSpPr>
        <p:spPr/>
        <p:txBody>
          <a:bodyPr>
            <a:normAutofit/>
          </a:bodyPr>
          <a:lstStyle/>
          <a:p>
            <a:r>
              <a:rPr lang="en-US" sz="1600" b="1" dirty="0"/>
              <a:t>CESM (Community Earth System Model): </a:t>
            </a:r>
            <a:br>
              <a:rPr lang="en-US" sz="1600" b="1" dirty="0"/>
            </a:br>
            <a:r>
              <a:rPr lang="en-US" sz="1600" dirty="0"/>
              <a:t>CESM is a fully-coupled climate model |</a:t>
            </a:r>
            <a:br>
              <a:rPr lang="en-US" sz="1600" dirty="0"/>
            </a:br>
            <a:r>
              <a:rPr lang="en-US" sz="1600" dirty="0"/>
              <a:t>developed by the National Center for </a:t>
            </a:r>
            <a:br>
              <a:rPr lang="en-US" sz="1600" dirty="0"/>
            </a:br>
            <a:r>
              <a:rPr lang="en-US" sz="1600" dirty="0"/>
              <a:t>Atmospheric Research (NCAR). It includes </a:t>
            </a:r>
            <a:br>
              <a:rPr lang="en-US" sz="1600" dirty="0"/>
            </a:br>
            <a:r>
              <a:rPr lang="en-US" sz="1600" dirty="0"/>
              <a:t>components for the atmosphere, ocean,</a:t>
            </a:r>
            <a:br>
              <a:rPr lang="en-US" sz="1600" dirty="0"/>
            </a:br>
            <a:r>
              <a:rPr lang="en-US" sz="1600" dirty="0"/>
              <a:t> land surface, and sea ice. CESM supports </a:t>
            </a:r>
            <a:br>
              <a:rPr lang="en-US" sz="1600" dirty="0"/>
            </a:br>
            <a:r>
              <a:rPr lang="en-US" sz="1600" dirty="0"/>
              <a:t>Monte Carlo simulations for uncertainty </a:t>
            </a:r>
            <a:br>
              <a:rPr lang="en-US" sz="1600" dirty="0"/>
            </a:br>
            <a:r>
              <a:rPr lang="en-US" sz="1600" dirty="0"/>
              <a:t>analysis in climate projections.</a:t>
            </a:r>
          </a:p>
          <a:p>
            <a:r>
              <a:rPr lang="en-US" sz="1600" b="1" dirty="0"/>
              <a:t>CLM (Community Land Model):</a:t>
            </a:r>
            <a:r>
              <a:rPr lang="en-US" sz="1600" dirty="0"/>
              <a:t> CLM is a widely used land surface model developed by the National Center for Atmospheric Research</a:t>
            </a:r>
            <a:br>
              <a:rPr lang="en-US" sz="1600" dirty="0"/>
            </a:br>
            <a:r>
              <a:rPr lang="en-US" sz="1600" dirty="0"/>
              <a:t> (NCAR). It's often coupled with atmospheric </a:t>
            </a:r>
            <a:br>
              <a:rPr lang="en-US" sz="1600" dirty="0"/>
            </a:br>
            <a:r>
              <a:rPr lang="en-US" sz="1600" dirty="0"/>
              <a:t>models and supports Monte Carlo simulations for uncertainty analysis.</a:t>
            </a:r>
          </a:p>
          <a:p>
            <a:r>
              <a:rPr lang="en-US" sz="1600" b="1" dirty="0"/>
              <a:t>WRF (Weather Research and Forecasting Model): </a:t>
            </a:r>
            <a:r>
              <a:rPr lang="en-US" sz="1600" dirty="0"/>
              <a:t>WRF is a widely used mesoscale numerical weather prediction system. It has capabilities for conducting Monte Carlo simulations to assess uncertainty in weather forecasts and climate projections.</a:t>
            </a:r>
          </a:p>
        </p:txBody>
      </p:sp>
      <p:sp>
        <p:nvSpPr>
          <p:cNvPr id="3" name="Date Placeholder 2">
            <a:extLst>
              <a:ext uri="{FF2B5EF4-FFF2-40B4-BE49-F238E27FC236}">
                <a16:creationId xmlns:a16="http://schemas.microsoft.com/office/drawing/2014/main" id="{67413710-BE35-F792-39E9-DD9B2BF7D043}"/>
              </a:ext>
            </a:extLst>
          </p:cNvPr>
          <p:cNvSpPr>
            <a:spLocks noGrp="1"/>
          </p:cNvSpPr>
          <p:nvPr>
            <p:ph type="dt" sz="half" idx="10"/>
          </p:nvPr>
        </p:nvSpPr>
        <p:spPr/>
        <p:txBody>
          <a:bodyPr/>
          <a:lstStyle/>
          <a:p>
            <a:pPr>
              <a:defRPr/>
            </a:pPr>
            <a:r>
              <a:rPr lang="en-US"/>
              <a:t>Phy 40, Fall 2025</a:t>
            </a:r>
            <a:endParaRPr lang="en-US" dirty="0"/>
          </a:p>
        </p:txBody>
      </p:sp>
      <p:sp>
        <p:nvSpPr>
          <p:cNvPr id="4" name="Footer Placeholder 3">
            <a:extLst>
              <a:ext uri="{FF2B5EF4-FFF2-40B4-BE49-F238E27FC236}">
                <a16:creationId xmlns:a16="http://schemas.microsoft.com/office/drawing/2014/main" id="{1119D661-1FFC-94C3-3670-EDA9524C6800}"/>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a:extLst>
              <a:ext uri="{FF2B5EF4-FFF2-40B4-BE49-F238E27FC236}">
                <a16:creationId xmlns:a16="http://schemas.microsoft.com/office/drawing/2014/main" id="{E0A922DC-A5B5-DDC9-9258-A509AE27AB47}"/>
              </a:ext>
            </a:extLst>
          </p:cNvPr>
          <p:cNvSpPr>
            <a:spLocks noGrp="1"/>
          </p:cNvSpPr>
          <p:nvPr>
            <p:ph type="sldNum" sz="quarter" idx="12"/>
          </p:nvPr>
        </p:nvSpPr>
        <p:spPr/>
        <p:txBody>
          <a:bodyPr/>
          <a:lstStyle/>
          <a:p>
            <a:pPr>
              <a:defRPr/>
            </a:pPr>
            <a:fld id="{BAB536C3-BB10-4165-8E74-99838CB51702}" type="slidenum">
              <a:rPr lang="en-US" smtClean="0"/>
              <a:pPr>
                <a:defRPr/>
              </a:pPr>
              <a:t>30</a:t>
            </a:fld>
            <a:endParaRPr lang="en-US"/>
          </a:p>
        </p:txBody>
      </p:sp>
      <p:pic>
        <p:nvPicPr>
          <p:cNvPr id="8194" name="Picture 2" descr=" Community Earth System Model">
            <a:extLst>
              <a:ext uri="{FF2B5EF4-FFF2-40B4-BE49-F238E27FC236}">
                <a16:creationId xmlns:a16="http://schemas.microsoft.com/office/drawing/2014/main" id="{09E15E38-7418-A9B9-41A1-0F1D6A5E6C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68" b="13258"/>
          <a:stretch/>
        </p:blipFill>
        <p:spPr bwMode="auto">
          <a:xfrm>
            <a:off x="5207346" y="1046802"/>
            <a:ext cx="3566860" cy="2382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50775"/>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2B2C1-FCC8-4103-E8F3-D3144E2CF669}"/>
              </a:ext>
            </a:extLst>
          </p:cNvPr>
          <p:cNvSpPr>
            <a:spLocks noGrp="1"/>
          </p:cNvSpPr>
          <p:nvPr>
            <p:ph type="title"/>
          </p:nvPr>
        </p:nvSpPr>
        <p:spPr/>
        <p:txBody>
          <a:bodyPr/>
          <a:lstStyle/>
          <a:p>
            <a:r>
              <a:rPr lang="en-US" dirty="0"/>
              <a:t>Supernova Simulations</a:t>
            </a:r>
          </a:p>
        </p:txBody>
      </p:sp>
      <p:sp>
        <p:nvSpPr>
          <p:cNvPr id="3" name="Content Placeholder 2">
            <a:extLst>
              <a:ext uri="{FF2B5EF4-FFF2-40B4-BE49-F238E27FC236}">
                <a16:creationId xmlns:a16="http://schemas.microsoft.com/office/drawing/2014/main" id="{608542A0-A0F8-C03B-D6FF-951B4506B9F9}"/>
              </a:ext>
            </a:extLst>
          </p:cNvPr>
          <p:cNvSpPr>
            <a:spLocks noGrp="1"/>
          </p:cNvSpPr>
          <p:nvPr>
            <p:ph idx="1"/>
          </p:nvPr>
        </p:nvSpPr>
        <p:spPr/>
        <p:txBody>
          <a:bodyPr/>
          <a:lstStyle/>
          <a:p>
            <a:r>
              <a:rPr lang="en-US" dirty="0"/>
              <a:t>Several, including TARDIS</a:t>
            </a:r>
          </a:p>
        </p:txBody>
      </p:sp>
      <p:sp>
        <p:nvSpPr>
          <p:cNvPr id="4" name="Date Placeholder 3">
            <a:extLst>
              <a:ext uri="{FF2B5EF4-FFF2-40B4-BE49-F238E27FC236}">
                <a16:creationId xmlns:a16="http://schemas.microsoft.com/office/drawing/2014/main" id="{42AC8AFD-C81D-F9BF-151F-C9E73E320BB3}"/>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AD4C92E1-C3F2-2554-DA61-EF39EA49A503}"/>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8A27D131-784A-82A9-A10C-DB56F83AB234}"/>
              </a:ext>
            </a:extLst>
          </p:cNvPr>
          <p:cNvSpPr>
            <a:spLocks noGrp="1"/>
          </p:cNvSpPr>
          <p:nvPr>
            <p:ph type="sldNum" sz="quarter" idx="12"/>
          </p:nvPr>
        </p:nvSpPr>
        <p:spPr/>
        <p:txBody>
          <a:bodyPr/>
          <a:lstStyle/>
          <a:p>
            <a:pPr>
              <a:defRPr/>
            </a:pPr>
            <a:fld id="{BCA26155-0DCC-45D2-90B6-32F65F3F6C0F}" type="slidenum">
              <a:rPr lang="en-US" smtClean="0"/>
              <a:pPr>
                <a:defRPr/>
              </a:pPr>
              <a:t>31</a:t>
            </a:fld>
            <a:endParaRPr lang="en-US"/>
          </a:p>
        </p:txBody>
      </p:sp>
      <p:pic>
        <p:nvPicPr>
          <p:cNvPr id="9218" name="Picture 2">
            <a:extLst>
              <a:ext uri="{FF2B5EF4-FFF2-40B4-BE49-F238E27FC236}">
                <a16:creationId xmlns:a16="http://schemas.microsoft.com/office/drawing/2014/main" id="{D41E17D1-91B0-C0CE-C252-814E03FF1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13" y="1996158"/>
            <a:ext cx="8111275" cy="399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32218"/>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18A1-FD72-9C6F-9B20-9D61EEB99D69}"/>
              </a:ext>
            </a:extLst>
          </p:cNvPr>
          <p:cNvSpPr>
            <a:spLocks noGrp="1"/>
          </p:cNvSpPr>
          <p:nvPr>
            <p:ph type="title"/>
          </p:nvPr>
        </p:nvSpPr>
        <p:spPr/>
        <p:txBody>
          <a:bodyPr/>
          <a:lstStyle/>
          <a:p>
            <a:r>
              <a:rPr lang="en-US" dirty="0"/>
              <a:t>Galaxy Formation</a:t>
            </a:r>
          </a:p>
        </p:txBody>
      </p:sp>
      <p:sp>
        <p:nvSpPr>
          <p:cNvPr id="3" name="Content Placeholder 2">
            <a:extLst>
              <a:ext uri="{FF2B5EF4-FFF2-40B4-BE49-F238E27FC236}">
                <a16:creationId xmlns:a16="http://schemas.microsoft.com/office/drawing/2014/main" id="{293BC1DE-AD29-FA71-9CDA-2F9239E2D7B0}"/>
              </a:ext>
            </a:extLst>
          </p:cNvPr>
          <p:cNvSpPr>
            <a:spLocks noGrp="1"/>
          </p:cNvSpPr>
          <p:nvPr>
            <p:ph idx="1"/>
          </p:nvPr>
        </p:nvSpPr>
        <p:spPr/>
        <p:txBody>
          <a:bodyPr/>
          <a:lstStyle/>
          <a:p>
            <a:r>
              <a:rPr lang="en-US" dirty="0"/>
              <a:t>MANY, </a:t>
            </a:r>
            <a:r>
              <a:rPr lang="en-US" dirty="0" err="1"/>
              <a:t>incuding</a:t>
            </a:r>
            <a:endParaRPr lang="en-US" dirty="0"/>
          </a:p>
          <a:p>
            <a:pPr lvl="1"/>
            <a:r>
              <a:rPr lang="en-US" dirty="0"/>
              <a:t>GALFORM</a:t>
            </a:r>
          </a:p>
          <a:p>
            <a:pPr lvl="1"/>
            <a:r>
              <a:rPr lang="en-US" dirty="0"/>
              <a:t>GADGET</a:t>
            </a:r>
          </a:p>
          <a:p>
            <a:pPr lvl="1"/>
            <a:r>
              <a:rPr lang="en-US" dirty="0"/>
              <a:t>RAMSES</a:t>
            </a:r>
          </a:p>
          <a:p>
            <a:pPr lvl="1"/>
            <a:r>
              <a:rPr lang="en-US" dirty="0"/>
              <a:t>MUGS</a:t>
            </a:r>
          </a:p>
          <a:p>
            <a:pPr lvl="1"/>
            <a:r>
              <a:rPr lang="en-US" dirty="0" err="1"/>
              <a:t>Meraxes</a:t>
            </a:r>
            <a:endParaRPr lang="en-US" dirty="0"/>
          </a:p>
        </p:txBody>
      </p:sp>
      <p:sp>
        <p:nvSpPr>
          <p:cNvPr id="4" name="Date Placeholder 3">
            <a:extLst>
              <a:ext uri="{FF2B5EF4-FFF2-40B4-BE49-F238E27FC236}">
                <a16:creationId xmlns:a16="http://schemas.microsoft.com/office/drawing/2014/main" id="{332D2BD7-7C25-026E-9D05-318D6ADCACAA}"/>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35400BF2-4DB7-6C35-037C-10DB935AB41C}"/>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FE689DA4-9A8A-9413-E57C-BE26055543B2}"/>
              </a:ext>
            </a:extLst>
          </p:cNvPr>
          <p:cNvSpPr>
            <a:spLocks noGrp="1"/>
          </p:cNvSpPr>
          <p:nvPr>
            <p:ph type="sldNum" sz="quarter" idx="12"/>
          </p:nvPr>
        </p:nvSpPr>
        <p:spPr/>
        <p:txBody>
          <a:bodyPr/>
          <a:lstStyle/>
          <a:p>
            <a:pPr>
              <a:defRPr/>
            </a:pPr>
            <a:fld id="{BCA26155-0DCC-45D2-90B6-32F65F3F6C0F}" type="slidenum">
              <a:rPr lang="en-US" smtClean="0"/>
              <a:pPr>
                <a:defRPr/>
              </a:pPr>
              <a:t>32</a:t>
            </a:fld>
            <a:endParaRPr lang="en-US"/>
          </a:p>
        </p:txBody>
      </p:sp>
      <p:pic>
        <p:nvPicPr>
          <p:cNvPr id="10242" name="Picture 2" descr="Visualization of the multiphase structure of baryons in a Milky Way... |  Download Scientific Diagram">
            <a:extLst>
              <a:ext uri="{FF2B5EF4-FFF2-40B4-BE49-F238E27FC236}">
                <a16:creationId xmlns:a16="http://schemas.microsoft.com/office/drawing/2014/main" id="{5DCF1B5A-CDF2-A121-F1FC-F0ADF463F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92" y="3408142"/>
            <a:ext cx="3408453" cy="340845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DF] A Monte Carlo based simulation of the Galactic chemical evolution of  the Milky Way Galaxy | Semantic Scholar">
            <a:extLst>
              <a:ext uri="{FF2B5EF4-FFF2-40B4-BE49-F238E27FC236}">
                <a16:creationId xmlns:a16="http://schemas.microsoft.com/office/drawing/2014/main" id="{16C98044-5175-0792-7146-8C59CB0F3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8852" y="752061"/>
            <a:ext cx="4955590" cy="587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312637"/>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FA8C-EA94-196A-6C53-53393D75FAA4}"/>
              </a:ext>
            </a:extLst>
          </p:cNvPr>
          <p:cNvSpPr>
            <a:spLocks noGrp="1"/>
          </p:cNvSpPr>
          <p:nvPr>
            <p:ph type="title"/>
          </p:nvPr>
        </p:nvSpPr>
        <p:spPr>
          <a:xfrm>
            <a:off x="441713" y="471448"/>
            <a:ext cx="8476256" cy="628207"/>
          </a:xfrm>
        </p:spPr>
        <p:txBody>
          <a:bodyPr>
            <a:normAutofit fontScale="90000"/>
          </a:bodyPr>
          <a:lstStyle/>
          <a:p>
            <a:r>
              <a:rPr lang="en-US" dirty="0"/>
              <a:t>Parallel Processing in Monte Carlo Studies (high level)</a:t>
            </a:r>
          </a:p>
        </p:txBody>
      </p:sp>
      <p:sp>
        <p:nvSpPr>
          <p:cNvPr id="3" name="Content Placeholder 2">
            <a:extLst>
              <a:ext uri="{FF2B5EF4-FFF2-40B4-BE49-F238E27FC236}">
                <a16:creationId xmlns:a16="http://schemas.microsoft.com/office/drawing/2014/main" id="{0AAE6148-9515-C4D9-0D6F-52A7E8339B0D}"/>
              </a:ext>
            </a:extLst>
          </p:cNvPr>
          <p:cNvSpPr>
            <a:spLocks noGrp="1"/>
          </p:cNvSpPr>
          <p:nvPr>
            <p:ph idx="1"/>
          </p:nvPr>
        </p:nvSpPr>
        <p:spPr/>
        <p:txBody>
          <a:bodyPr>
            <a:normAutofit/>
          </a:bodyPr>
          <a:lstStyle/>
          <a:p>
            <a:r>
              <a:rPr lang="en-US" dirty="0"/>
              <a:t>Because each event is independent, particle physics benefits from “high level parallelism”, both for analysis and simulation.</a:t>
            </a:r>
          </a:p>
          <a:p>
            <a:pPr lvl="1"/>
            <a:r>
              <a:rPr lang="en-US" dirty="0"/>
              <a:t>Each processing node handles one complete event at a time, and the results are transmitted to a host, which collects them.</a:t>
            </a:r>
          </a:p>
          <a:p>
            <a:pPr lvl="1"/>
            <a:r>
              <a:rPr lang="en-US" dirty="0"/>
              <a:t>This was well suited to the advent if inexpensive Unix processors, which were developed for the computer graphics and animation industry around 1990 (Silicon Graphics, HP, Sun, </a:t>
            </a:r>
            <a:r>
              <a:rPr lang="en-US" dirty="0" err="1"/>
              <a:t>etc</a:t>
            </a:r>
            <a:r>
              <a:rPr lang="en-US" dirty="0"/>
              <a:t>)</a:t>
            </a:r>
          </a:p>
          <a:p>
            <a:pPr lvl="1"/>
            <a:r>
              <a:rPr lang="en-US" dirty="0"/>
              <a:t>A few year later, Linux made “commodity computing” dirt cheap, and that’s how everything is done now.</a:t>
            </a:r>
          </a:p>
        </p:txBody>
      </p:sp>
      <p:sp>
        <p:nvSpPr>
          <p:cNvPr id="4" name="Date Placeholder 3">
            <a:extLst>
              <a:ext uri="{FF2B5EF4-FFF2-40B4-BE49-F238E27FC236}">
                <a16:creationId xmlns:a16="http://schemas.microsoft.com/office/drawing/2014/main" id="{91F6D08A-E090-EBE3-E17E-25104BCD98FA}"/>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75944B44-81A3-40B3-3ECA-08F917A84B0C}"/>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B5D4F0C1-8CE3-4911-3B50-7BB6A314FE52}"/>
              </a:ext>
            </a:extLst>
          </p:cNvPr>
          <p:cNvSpPr>
            <a:spLocks noGrp="1"/>
          </p:cNvSpPr>
          <p:nvPr>
            <p:ph type="sldNum" sz="quarter" idx="12"/>
          </p:nvPr>
        </p:nvSpPr>
        <p:spPr/>
        <p:txBody>
          <a:bodyPr/>
          <a:lstStyle/>
          <a:p>
            <a:pPr>
              <a:defRPr/>
            </a:pPr>
            <a:fld id="{BCA26155-0DCC-45D2-90B6-32F65F3F6C0F}" type="slidenum">
              <a:rPr lang="en-US" smtClean="0"/>
              <a:pPr>
                <a:defRPr/>
              </a:pPr>
              <a:t>33</a:t>
            </a:fld>
            <a:endParaRPr lang="en-US"/>
          </a:p>
        </p:txBody>
      </p:sp>
      <p:sp>
        <p:nvSpPr>
          <p:cNvPr id="8" name="TextBox 7">
            <a:extLst>
              <a:ext uri="{FF2B5EF4-FFF2-40B4-BE49-F238E27FC236}">
                <a16:creationId xmlns:a16="http://schemas.microsoft.com/office/drawing/2014/main" id="{3776EC6B-A3E4-88E8-B6F3-7A3F60940059}"/>
              </a:ext>
            </a:extLst>
          </p:cNvPr>
          <p:cNvSpPr txBox="1"/>
          <p:nvPr/>
        </p:nvSpPr>
        <p:spPr>
          <a:xfrm>
            <a:off x="3940101" y="4294598"/>
            <a:ext cx="1479479" cy="461665"/>
          </a:xfrm>
          <a:prstGeom prst="rect">
            <a:avLst/>
          </a:prstGeom>
          <a:noFill/>
          <a:ln w="25400">
            <a:solidFill>
              <a:schemeClr val="tx1"/>
            </a:solidFill>
          </a:ln>
        </p:spPr>
        <p:txBody>
          <a:bodyPr wrap="square" rtlCol="0">
            <a:spAutoFit/>
          </a:bodyPr>
          <a:lstStyle/>
          <a:p>
            <a:pPr algn="ctr"/>
            <a:r>
              <a:rPr lang="en-US" sz="2400" dirty="0">
                <a:latin typeface="+mn-lt"/>
              </a:rPr>
              <a:t>Host</a:t>
            </a:r>
          </a:p>
        </p:txBody>
      </p:sp>
      <p:sp>
        <p:nvSpPr>
          <p:cNvPr id="9" name="TextBox 8">
            <a:extLst>
              <a:ext uri="{FF2B5EF4-FFF2-40B4-BE49-F238E27FC236}">
                <a16:creationId xmlns:a16="http://schemas.microsoft.com/office/drawing/2014/main" id="{A9742218-E2F7-5C18-3830-2B853F18F838}"/>
              </a:ext>
            </a:extLst>
          </p:cNvPr>
          <p:cNvSpPr txBox="1"/>
          <p:nvPr/>
        </p:nvSpPr>
        <p:spPr>
          <a:xfrm>
            <a:off x="1165261" y="5525784"/>
            <a:ext cx="1156700" cy="830997"/>
          </a:xfrm>
          <a:prstGeom prst="rect">
            <a:avLst/>
          </a:prstGeom>
          <a:noFill/>
          <a:ln w="25400">
            <a:solidFill>
              <a:schemeClr val="tx1"/>
            </a:solidFill>
          </a:ln>
        </p:spPr>
        <p:txBody>
          <a:bodyPr wrap="square" rtlCol="0">
            <a:spAutoFit/>
          </a:bodyPr>
          <a:lstStyle/>
          <a:p>
            <a:pPr algn="ctr"/>
            <a:r>
              <a:rPr lang="en-US" sz="2400" dirty="0">
                <a:latin typeface="+mn-lt"/>
              </a:rPr>
              <a:t>Linux Box</a:t>
            </a:r>
          </a:p>
        </p:txBody>
      </p:sp>
      <p:sp>
        <p:nvSpPr>
          <p:cNvPr id="10" name="TextBox 9">
            <a:extLst>
              <a:ext uri="{FF2B5EF4-FFF2-40B4-BE49-F238E27FC236}">
                <a16:creationId xmlns:a16="http://schemas.microsoft.com/office/drawing/2014/main" id="{8B51CCC9-8B0B-6417-FC8A-296662F97633}"/>
              </a:ext>
            </a:extLst>
          </p:cNvPr>
          <p:cNvSpPr txBox="1"/>
          <p:nvPr/>
        </p:nvSpPr>
        <p:spPr>
          <a:xfrm>
            <a:off x="2774450" y="5525783"/>
            <a:ext cx="1156700" cy="830997"/>
          </a:xfrm>
          <a:prstGeom prst="rect">
            <a:avLst/>
          </a:prstGeom>
          <a:noFill/>
          <a:ln w="25400">
            <a:solidFill>
              <a:schemeClr val="tx1"/>
            </a:solidFill>
          </a:ln>
        </p:spPr>
        <p:txBody>
          <a:bodyPr wrap="square" rtlCol="0">
            <a:spAutoFit/>
          </a:bodyPr>
          <a:lstStyle/>
          <a:p>
            <a:pPr algn="ctr"/>
            <a:r>
              <a:rPr lang="en-US" sz="2400" dirty="0">
                <a:latin typeface="+mn-lt"/>
              </a:rPr>
              <a:t>Linux Box</a:t>
            </a:r>
          </a:p>
        </p:txBody>
      </p:sp>
      <p:sp>
        <p:nvSpPr>
          <p:cNvPr id="11" name="TextBox 10">
            <a:extLst>
              <a:ext uri="{FF2B5EF4-FFF2-40B4-BE49-F238E27FC236}">
                <a16:creationId xmlns:a16="http://schemas.microsoft.com/office/drawing/2014/main" id="{53F6759E-3999-268A-BF46-2E9890B4CD18}"/>
              </a:ext>
            </a:extLst>
          </p:cNvPr>
          <p:cNvSpPr txBox="1"/>
          <p:nvPr/>
        </p:nvSpPr>
        <p:spPr>
          <a:xfrm>
            <a:off x="5444018" y="5525782"/>
            <a:ext cx="1156700" cy="830997"/>
          </a:xfrm>
          <a:prstGeom prst="rect">
            <a:avLst/>
          </a:prstGeom>
          <a:noFill/>
          <a:ln w="25400">
            <a:solidFill>
              <a:schemeClr val="tx1"/>
            </a:solidFill>
          </a:ln>
        </p:spPr>
        <p:txBody>
          <a:bodyPr wrap="square" rtlCol="0">
            <a:spAutoFit/>
          </a:bodyPr>
          <a:lstStyle/>
          <a:p>
            <a:pPr algn="ctr"/>
            <a:r>
              <a:rPr lang="en-US" sz="2400" dirty="0">
                <a:latin typeface="+mn-lt"/>
              </a:rPr>
              <a:t>Linux Box</a:t>
            </a:r>
          </a:p>
        </p:txBody>
      </p:sp>
      <p:sp>
        <p:nvSpPr>
          <p:cNvPr id="12" name="TextBox 11">
            <a:extLst>
              <a:ext uri="{FF2B5EF4-FFF2-40B4-BE49-F238E27FC236}">
                <a16:creationId xmlns:a16="http://schemas.microsoft.com/office/drawing/2014/main" id="{797DB5F1-F1AF-B04D-5175-85B733E0842A}"/>
              </a:ext>
            </a:extLst>
          </p:cNvPr>
          <p:cNvSpPr txBox="1"/>
          <p:nvPr/>
        </p:nvSpPr>
        <p:spPr>
          <a:xfrm>
            <a:off x="6875978" y="5509878"/>
            <a:ext cx="1156700" cy="830997"/>
          </a:xfrm>
          <a:prstGeom prst="rect">
            <a:avLst/>
          </a:prstGeom>
          <a:noFill/>
          <a:ln w="25400">
            <a:solidFill>
              <a:schemeClr val="tx1"/>
            </a:solidFill>
          </a:ln>
        </p:spPr>
        <p:txBody>
          <a:bodyPr wrap="square" rtlCol="0">
            <a:spAutoFit/>
          </a:bodyPr>
          <a:lstStyle/>
          <a:p>
            <a:pPr algn="ctr"/>
            <a:r>
              <a:rPr lang="en-US" sz="2400" dirty="0">
                <a:latin typeface="+mn-lt"/>
              </a:rPr>
              <a:t>Linux Box</a:t>
            </a:r>
          </a:p>
        </p:txBody>
      </p:sp>
      <p:cxnSp>
        <p:nvCxnSpPr>
          <p:cNvPr id="14" name="Straight Arrow Connector 13">
            <a:extLst>
              <a:ext uri="{FF2B5EF4-FFF2-40B4-BE49-F238E27FC236}">
                <a16:creationId xmlns:a16="http://schemas.microsoft.com/office/drawing/2014/main" id="{38394DCF-46B0-8628-9E0A-04D3F36B4A76}"/>
              </a:ext>
            </a:extLst>
          </p:cNvPr>
          <p:cNvCxnSpPr>
            <a:cxnSpLocks/>
          </p:cNvCxnSpPr>
          <p:nvPr/>
        </p:nvCxnSpPr>
        <p:spPr>
          <a:xfrm flipH="1">
            <a:off x="2167847" y="4756263"/>
            <a:ext cx="1772254" cy="647944"/>
          </a:xfrm>
          <a:prstGeom prst="straightConnector1">
            <a:avLst/>
          </a:prstGeom>
          <a:ln>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F8DC585-ECBB-63AD-972C-8707D51D83E8}"/>
              </a:ext>
            </a:extLst>
          </p:cNvPr>
          <p:cNvCxnSpPr>
            <a:cxnSpLocks/>
          </p:cNvCxnSpPr>
          <p:nvPr/>
        </p:nvCxnSpPr>
        <p:spPr>
          <a:xfrm flipH="1">
            <a:off x="3524036" y="4836656"/>
            <a:ext cx="928061" cy="649917"/>
          </a:xfrm>
          <a:prstGeom prst="straightConnector1">
            <a:avLst/>
          </a:prstGeom>
          <a:ln>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15E4992-5457-44FA-FD5C-545445A4A08A}"/>
              </a:ext>
            </a:extLst>
          </p:cNvPr>
          <p:cNvCxnSpPr>
            <a:cxnSpLocks/>
          </p:cNvCxnSpPr>
          <p:nvPr/>
        </p:nvCxnSpPr>
        <p:spPr>
          <a:xfrm>
            <a:off x="5143870" y="4836655"/>
            <a:ext cx="697806" cy="567552"/>
          </a:xfrm>
          <a:prstGeom prst="straightConnector1">
            <a:avLst/>
          </a:prstGeom>
          <a:ln>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CA4145D-47FD-F477-3A1B-74ABE0304CC1}"/>
              </a:ext>
            </a:extLst>
          </p:cNvPr>
          <p:cNvCxnSpPr>
            <a:cxnSpLocks/>
          </p:cNvCxnSpPr>
          <p:nvPr/>
        </p:nvCxnSpPr>
        <p:spPr>
          <a:xfrm>
            <a:off x="5484574" y="4834682"/>
            <a:ext cx="1717610" cy="530362"/>
          </a:xfrm>
          <a:prstGeom prst="straightConnector1">
            <a:avLst/>
          </a:prstGeom>
          <a:ln>
            <a:solidFill>
              <a:schemeClr val="tx1"/>
            </a:solidFill>
            <a:headEnd type="arrow" w="lg" len="lg"/>
            <a:tailEnd type="arrow"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6789294"/>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A437C-8505-919E-D74B-091561553FB9}"/>
              </a:ext>
            </a:extLst>
          </p:cNvPr>
          <p:cNvSpPr>
            <a:spLocks noGrp="1"/>
          </p:cNvSpPr>
          <p:nvPr>
            <p:ph type="title"/>
          </p:nvPr>
        </p:nvSpPr>
        <p:spPr/>
        <p:txBody>
          <a:bodyPr/>
          <a:lstStyle/>
          <a:p>
            <a:r>
              <a:rPr lang="en-US" dirty="0"/>
              <a:t>Low Level Parallel Processing</a:t>
            </a:r>
          </a:p>
        </p:txBody>
      </p:sp>
      <p:sp>
        <p:nvSpPr>
          <p:cNvPr id="3" name="Content Placeholder 2">
            <a:extLst>
              <a:ext uri="{FF2B5EF4-FFF2-40B4-BE49-F238E27FC236}">
                <a16:creationId xmlns:a16="http://schemas.microsoft.com/office/drawing/2014/main" id="{F88439E1-AA2C-0AED-151E-D712BDD6F6C2}"/>
              </a:ext>
            </a:extLst>
          </p:cNvPr>
          <p:cNvSpPr>
            <a:spLocks noGrp="1"/>
          </p:cNvSpPr>
          <p:nvPr>
            <p:ph idx="1"/>
          </p:nvPr>
        </p:nvSpPr>
        <p:spPr>
          <a:xfrm>
            <a:off x="380144" y="1099655"/>
            <a:ext cx="8229600" cy="5441721"/>
          </a:xfrm>
        </p:spPr>
        <p:txBody>
          <a:bodyPr>
            <a:normAutofit/>
          </a:bodyPr>
          <a:lstStyle/>
          <a:p>
            <a:r>
              <a:rPr lang="en-US" sz="1600" dirty="0"/>
              <a:t>A number of challenging simulations (space charge, weather, hydrodynamics, galaxy formation, </a:t>
            </a:r>
            <a:r>
              <a:rPr lang="en-US" sz="1600" dirty="0" err="1"/>
              <a:t>etc</a:t>
            </a:r>
            <a:r>
              <a:rPr lang="en-US" sz="1600" dirty="0"/>
              <a:t>) involve the interaction of individual elements.</a:t>
            </a:r>
          </a:p>
          <a:p>
            <a:pPr lvl="1"/>
            <a:r>
              <a:rPr lang="en-US" sz="1600" dirty="0"/>
              <a:t>e.g. there are over 10</a:t>
            </a:r>
            <a:r>
              <a:rPr lang="en-US" sz="1600" baseline="30000" dirty="0"/>
              <a:t>11</a:t>
            </a:r>
            <a:r>
              <a:rPr lang="en-US" sz="1600" dirty="0"/>
              <a:t> proton in each bunch in the LHC at CERN</a:t>
            </a:r>
          </a:p>
          <a:p>
            <a:r>
              <a:rPr lang="en-US" sz="1600" dirty="0"/>
              <a:t>Simulating the individual interactions would be beyond any conceivable computing power in the foreseeable future.</a:t>
            </a:r>
          </a:p>
          <a:p>
            <a:r>
              <a:rPr lang="en-US" sz="1600" dirty="0"/>
              <a:t>Monte Carlo techniques generally involve “Particle in Cell” (PIC) approaches, in which the aggregate is divided into “cells”, each containing many individual elements (particles, atoms, planets, </a:t>
            </a:r>
            <a:r>
              <a:rPr lang="en-US" sz="1600" dirty="0" err="1"/>
              <a:t>etc</a:t>
            </a:r>
            <a:r>
              <a:rPr lang="en-US" sz="1600" dirty="0"/>
              <a:t>)</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The problem is now essentially solving a nonlinear differential equation</a:t>
            </a:r>
          </a:p>
          <a:p>
            <a:pPr lvl="1"/>
            <a:r>
              <a:rPr lang="en-US" sz="1600" dirty="0"/>
              <a:t>Which is also very hard!</a:t>
            </a:r>
          </a:p>
        </p:txBody>
      </p:sp>
      <p:sp>
        <p:nvSpPr>
          <p:cNvPr id="4" name="Date Placeholder 3">
            <a:extLst>
              <a:ext uri="{FF2B5EF4-FFF2-40B4-BE49-F238E27FC236}">
                <a16:creationId xmlns:a16="http://schemas.microsoft.com/office/drawing/2014/main" id="{9AAB640B-35F3-A554-5851-865E44F0BB3D}"/>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6B8205DE-EC6C-3DDB-8DA9-91D5F8C37270}"/>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1FFD55FB-5742-4A83-1EAF-8850B9D87B66}"/>
              </a:ext>
            </a:extLst>
          </p:cNvPr>
          <p:cNvSpPr>
            <a:spLocks noGrp="1"/>
          </p:cNvSpPr>
          <p:nvPr>
            <p:ph type="sldNum" sz="quarter" idx="12"/>
          </p:nvPr>
        </p:nvSpPr>
        <p:spPr/>
        <p:txBody>
          <a:bodyPr/>
          <a:lstStyle/>
          <a:p>
            <a:pPr>
              <a:defRPr/>
            </a:pPr>
            <a:fld id="{BCA26155-0DCC-45D2-90B6-32F65F3F6C0F}" type="slidenum">
              <a:rPr lang="en-US" smtClean="0"/>
              <a:pPr>
                <a:defRPr/>
              </a:pPr>
              <a:t>34</a:t>
            </a:fld>
            <a:endParaRPr lang="en-US"/>
          </a:p>
        </p:txBody>
      </p:sp>
      <p:pic>
        <p:nvPicPr>
          <p:cNvPr id="7" name="Picture 6">
            <a:extLst>
              <a:ext uri="{FF2B5EF4-FFF2-40B4-BE49-F238E27FC236}">
                <a16:creationId xmlns:a16="http://schemas.microsoft.com/office/drawing/2014/main" id="{C3EE262B-84B9-E550-AEF8-D794ACD73D38}"/>
              </a:ext>
            </a:extLst>
          </p:cNvPr>
          <p:cNvPicPr>
            <a:picLocks noChangeAspect="1"/>
          </p:cNvPicPr>
          <p:nvPr/>
        </p:nvPicPr>
        <p:blipFill>
          <a:blip r:embed="rId2"/>
          <a:stretch>
            <a:fillRect/>
          </a:stretch>
        </p:blipFill>
        <p:spPr>
          <a:xfrm>
            <a:off x="2453422" y="3463086"/>
            <a:ext cx="4830214" cy="2295259"/>
          </a:xfrm>
          <a:prstGeom prst="rect">
            <a:avLst/>
          </a:prstGeom>
        </p:spPr>
      </p:pic>
      <p:sp>
        <p:nvSpPr>
          <p:cNvPr id="8" name="TextBox 7">
            <a:extLst>
              <a:ext uri="{FF2B5EF4-FFF2-40B4-BE49-F238E27FC236}">
                <a16:creationId xmlns:a16="http://schemas.microsoft.com/office/drawing/2014/main" id="{ADA27CAD-9816-B72C-FBB7-B0D01B846B81}"/>
              </a:ext>
            </a:extLst>
          </p:cNvPr>
          <p:cNvSpPr txBox="1"/>
          <p:nvPr/>
        </p:nvSpPr>
        <p:spPr>
          <a:xfrm>
            <a:off x="1222625" y="4241383"/>
            <a:ext cx="1119883" cy="738664"/>
          </a:xfrm>
          <a:prstGeom prst="rect">
            <a:avLst/>
          </a:prstGeom>
          <a:noFill/>
        </p:spPr>
        <p:txBody>
          <a:bodyPr wrap="square" rtlCol="0">
            <a:spAutoFit/>
          </a:bodyPr>
          <a:lstStyle/>
          <a:p>
            <a:pPr algn="r"/>
            <a:r>
              <a:rPr lang="en-US" sz="1400" dirty="0">
                <a:latin typeface="+mn-lt"/>
              </a:rPr>
              <a:t>Example: plasma simulation</a:t>
            </a:r>
          </a:p>
        </p:txBody>
      </p:sp>
    </p:spTree>
    <p:extLst>
      <p:ext uri="{BB962C8B-B14F-4D97-AF65-F5344CB8AC3E}">
        <p14:creationId xmlns:p14="http://schemas.microsoft.com/office/powerpoint/2010/main" val="663411153"/>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0A6C-3DF7-E7E4-9E56-D27EFCF2F62F}"/>
              </a:ext>
            </a:extLst>
          </p:cNvPr>
          <p:cNvSpPr>
            <a:spLocks noGrp="1"/>
          </p:cNvSpPr>
          <p:nvPr>
            <p:ph type="title"/>
          </p:nvPr>
        </p:nvSpPr>
        <p:spPr/>
        <p:txBody>
          <a:bodyPr/>
          <a:lstStyle/>
          <a:p>
            <a:r>
              <a:rPr lang="en-US" dirty="0"/>
              <a:t>Parallel Processing Applied to PIC</a:t>
            </a:r>
          </a:p>
        </p:txBody>
      </p:sp>
      <p:sp>
        <p:nvSpPr>
          <p:cNvPr id="3" name="Content Placeholder 2">
            <a:extLst>
              <a:ext uri="{FF2B5EF4-FFF2-40B4-BE49-F238E27FC236}">
                <a16:creationId xmlns:a16="http://schemas.microsoft.com/office/drawing/2014/main" id="{E7A3C5A4-7C76-D2EC-3B18-B664955DF93B}"/>
              </a:ext>
            </a:extLst>
          </p:cNvPr>
          <p:cNvSpPr>
            <a:spLocks noGrp="1"/>
          </p:cNvSpPr>
          <p:nvPr>
            <p:ph idx="1"/>
          </p:nvPr>
        </p:nvSpPr>
        <p:spPr/>
        <p:txBody>
          <a:bodyPr/>
          <a:lstStyle/>
          <a:p>
            <a:r>
              <a:rPr lang="en-US" dirty="0"/>
              <a:t>Generally each processor is assigned a cell or cells</a:t>
            </a:r>
          </a:p>
          <a:p>
            <a:r>
              <a:rPr lang="en-US" dirty="0"/>
              <a:t>The problem is that unlike the particle physics example, cells are far from independent.  Information is exchanged among cells </a:t>
            </a:r>
            <a:r>
              <a:rPr lang="en-US" i="1" dirty="0"/>
              <a:t>throughout the simulation process</a:t>
            </a:r>
          </a:p>
          <a:p>
            <a:pPr lvl="1"/>
            <a:r>
              <a:rPr lang="en-US" dirty="0"/>
              <a:t>The </a:t>
            </a:r>
            <a:r>
              <a:rPr lang="en-US" dirty="0" err="1"/>
              <a:t>linux</a:t>
            </a:r>
            <a:r>
              <a:rPr lang="en-US" dirty="0"/>
              <a:t> farm model would be completely useless.</a:t>
            </a:r>
          </a:p>
          <a:p>
            <a:r>
              <a:rPr lang="en-US" dirty="0"/>
              <a:t>Parallelism is achieved through a combination of</a:t>
            </a:r>
          </a:p>
          <a:p>
            <a:pPr lvl="1"/>
            <a:r>
              <a:rPr lang="en-US" dirty="0"/>
              <a:t>Multiple cores</a:t>
            </a:r>
          </a:p>
          <a:p>
            <a:pPr lvl="1"/>
            <a:r>
              <a:rPr lang="en-US" dirty="0"/>
              <a:t>shared memory</a:t>
            </a:r>
          </a:p>
          <a:p>
            <a:pPr lvl="1"/>
            <a:r>
              <a:rPr lang="en-US" dirty="0"/>
              <a:t>accelerating co-processors (GPUs, TPUs, </a:t>
            </a:r>
            <a:r>
              <a:rPr lang="en-US" dirty="0" err="1"/>
              <a:t>etc</a:t>
            </a:r>
            <a:r>
              <a:rPr lang="en-US" dirty="0"/>
              <a:t>)</a:t>
            </a:r>
          </a:p>
          <a:p>
            <a:r>
              <a:rPr lang="en-US" dirty="0"/>
              <a:t>This is a growth industry!</a:t>
            </a:r>
          </a:p>
        </p:txBody>
      </p:sp>
      <p:sp>
        <p:nvSpPr>
          <p:cNvPr id="4" name="Date Placeholder 3">
            <a:extLst>
              <a:ext uri="{FF2B5EF4-FFF2-40B4-BE49-F238E27FC236}">
                <a16:creationId xmlns:a16="http://schemas.microsoft.com/office/drawing/2014/main" id="{977E08BD-753E-72F6-901E-0222CB077DA9}"/>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65538759-698F-18C9-8621-0069882C79E0}"/>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2BAD7329-7D92-3A98-9837-3E46B05A265D}"/>
              </a:ext>
            </a:extLst>
          </p:cNvPr>
          <p:cNvSpPr>
            <a:spLocks noGrp="1"/>
          </p:cNvSpPr>
          <p:nvPr>
            <p:ph type="sldNum" sz="quarter" idx="12"/>
          </p:nvPr>
        </p:nvSpPr>
        <p:spPr/>
        <p:txBody>
          <a:bodyPr/>
          <a:lstStyle/>
          <a:p>
            <a:pPr>
              <a:defRPr/>
            </a:pPr>
            <a:fld id="{BCA26155-0DCC-45D2-90B6-32F65F3F6C0F}" type="slidenum">
              <a:rPr lang="en-US" smtClean="0"/>
              <a:pPr>
                <a:defRPr/>
              </a:pPr>
              <a:t>35</a:t>
            </a:fld>
            <a:endParaRPr lang="en-US"/>
          </a:p>
        </p:txBody>
      </p:sp>
    </p:spTree>
    <p:extLst>
      <p:ext uri="{BB962C8B-B14F-4D97-AF65-F5344CB8AC3E}">
        <p14:creationId xmlns:p14="http://schemas.microsoft.com/office/powerpoint/2010/main" val="4062830856"/>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7F05E5-6F55-5275-82E4-0D9AF2FD0CD0}"/>
              </a:ext>
            </a:extLst>
          </p:cNvPr>
          <p:cNvSpPr>
            <a:spLocks noGrp="1"/>
          </p:cNvSpPr>
          <p:nvPr>
            <p:ph type="title"/>
          </p:nvPr>
        </p:nvSpPr>
        <p:spPr>
          <a:xfrm>
            <a:off x="441712" y="471448"/>
            <a:ext cx="8332417" cy="628207"/>
          </a:xfrm>
        </p:spPr>
        <p:txBody>
          <a:bodyPr>
            <a:noAutofit/>
          </a:bodyPr>
          <a:lstStyle/>
          <a:p>
            <a:r>
              <a:rPr lang="en-US" sz="2800" dirty="0"/>
              <a:t>Complicated Example: Full Event Simulation at CERN</a:t>
            </a:r>
          </a:p>
        </p:txBody>
      </p:sp>
      <p:sp>
        <p:nvSpPr>
          <p:cNvPr id="4" name="Date Placeholder 3">
            <a:extLst>
              <a:ext uri="{FF2B5EF4-FFF2-40B4-BE49-F238E27FC236}">
                <a16:creationId xmlns:a16="http://schemas.microsoft.com/office/drawing/2014/main" id="{AE4CE020-0013-A3A4-AB6B-611AA7905429}"/>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96EB5D38-24B3-F66B-5BFD-00909D9B627E}"/>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3F2BEA10-319A-0261-64EB-455BEFC39100}"/>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pic>
        <p:nvPicPr>
          <p:cNvPr id="2050" name="Picture 2" descr="Fig. 4.1">
            <a:extLst>
              <a:ext uri="{FF2B5EF4-FFF2-40B4-BE49-F238E27FC236}">
                <a16:creationId xmlns:a16="http://schemas.microsoft.com/office/drawing/2014/main" id="{688BF59C-E93A-AF2B-0B52-3923DBD31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15" y="1470211"/>
            <a:ext cx="6995958" cy="517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134246"/>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6C21-7340-1386-8980-68EFDBF42966}"/>
              </a:ext>
            </a:extLst>
          </p:cNvPr>
          <p:cNvSpPr>
            <a:spLocks noGrp="1"/>
          </p:cNvSpPr>
          <p:nvPr>
            <p:ph type="title"/>
          </p:nvPr>
        </p:nvSpPr>
        <p:spPr/>
        <p:txBody>
          <a:bodyPr/>
          <a:lstStyle/>
          <a:p>
            <a:r>
              <a:rPr lang="en-US" dirty="0"/>
              <a:t>Markov Chain</a:t>
            </a:r>
          </a:p>
        </p:txBody>
      </p:sp>
      <p:sp>
        <p:nvSpPr>
          <p:cNvPr id="6" name="Content Placeholder 5">
            <a:extLst>
              <a:ext uri="{FF2B5EF4-FFF2-40B4-BE49-F238E27FC236}">
                <a16:creationId xmlns:a16="http://schemas.microsoft.com/office/drawing/2014/main" id="{C12399FE-11F6-3E1C-23E1-AB4290D87113}"/>
              </a:ext>
            </a:extLst>
          </p:cNvPr>
          <p:cNvSpPr>
            <a:spLocks noGrp="1"/>
          </p:cNvSpPr>
          <p:nvPr>
            <p:ph idx="1"/>
          </p:nvPr>
        </p:nvSpPr>
        <p:spPr/>
        <p:txBody>
          <a:bodyPr/>
          <a:lstStyle/>
          <a:p>
            <a:r>
              <a:rPr lang="en-US" dirty="0"/>
              <a:t>Most of our Monte Carlo examples involve what is called a “Markov Chain”</a:t>
            </a:r>
          </a:p>
          <a:p>
            <a:r>
              <a:rPr lang="en-US" dirty="0"/>
              <a:t>A Markov Chain is a stochastic process in which each subsequent state depends only on the previous state.</a:t>
            </a:r>
          </a:p>
          <a:p>
            <a:pPr lvl="1"/>
            <a:r>
              <a:rPr lang="en-US" dirty="0"/>
              <a:t>Sometimes referred to as “</a:t>
            </a:r>
            <a:r>
              <a:rPr lang="en-US" dirty="0" err="1"/>
              <a:t>memorylessness</a:t>
            </a:r>
            <a:r>
              <a:rPr lang="en-US" dirty="0"/>
              <a:t>”.</a:t>
            </a:r>
          </a:p>
          <a:p>
            <a:r>
              <a:rPr lang="en-US" dirty="0"/>
              <a:t>Some non-Markov chains can become Markov chains with more information</a:t>
            </a:r>
          </a:p>
          <a:p>
            <a:pPr lvl="1"/>
            <a:r>
              <a:rPr lang="en-US" dirty="0"/>
              <a:t>For examples, if I’m playing Black Jack, the probability of the cards coming up in each deal are non-Markov to the players.</a:t>
            </a:r>
          </a:p>
          <a:p>
            <a:pPr lvl="1"/>
            <a:r>
              <a:rPr lang="en-US" dirty="0"/>
              <a:t>However, the process becomes Markov if I include the cards remaining in the deck after </a:t>
            </a:r>
            <a:r>
              <a:rPr lang="en-US"/>
              <a:t>each deal.</a:t>
            </a:r>
          </a:p>
        </p:txBody>
      </p:sp>
      <p:sp>
        <p:nvSpPr>
          <p:cNvPr id="3" name="Date Placeholder 2">
            <a:extLst>
              <a:ext uri="{FF2B5EF4-FFF2-40B4-BE49-F238E27FC236}">
                <a16:creationId xmlns:a16="http://schemas.microsoft.com/office/drawing/2014/main" id="{4C03CBD1-4D1F-39D3-64C2-4387CFE0E33F}"/>
              </a:ext>
            </a:extLst>
          </p:cNvPr>
          <p:cNvSpPr>
            <a:spLocks noGrp="1"/>
          </p:cNvSpPr>
          <p:nvPr>
            <p:ph type="dt" sz="half" idx="10"/>
          </p:nvPr>
        </p:nvSpPr>
        <p:spPr/>
        <p:txBody>
          <a:bodyPr/>
          <a:lstStyle/>
          <a:p>
            <a:pPr>
              <a:defRPr/>
            </a:pPr>
            <a:r>
              <a:rPr lang="en-US"/>
              <a:t>Phy 40, Fall 2025</a:t>
            </a:r>
            <a:endParaRPr lang="en-US" dirty="0"/>
          </a:p>
        </p:txBody>
      </p:sp>
      <p:sp>
        <p:nvSpPr>
          <p:cNvPr id="4" name="Footer Placeholder 3">
            <a:extLst>
              <a:ext uri="{FF2B5EF4-FFF2-40B4-BE49-F238E27FC236}">
                <a16:creationId xmlns:a16="http://schemas.microsoft.com/office/drawing/2014/main" id="{7DC13FEC-9A9F-A723-CD0E-702DDBE2651C}"/>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a:extLst>
              <a:ext uri="{FF2B5EF4-FFF2-40B4-BE49-F238E27FC236}">
                <a16:creationId xmlns:a16="http://schemas.microsoft.com/office/drawing/2014/main" id="{870CC3FE-006F-C507-61D9-23BFB91D8FFF}"/>
              </a:ext>
            </a:extLst>
          </p:cNvPr>
          <p:cNvSpPr>
            <a:spLocks noGrp="1"/>
          </p:cNvSpPr>
          <p:nvPr>
            <p:ph type="sldNum" sz="quarter" idx="12"/>
          </p:nvPr>
        </p:nvSpPr>
        <p:spPr/>
        <p:txBody>
          <a:bodyPr/>
          <a:lstStyle/>
          <a:p>
            <a:pPr>
              <a:defRPr/>
            </a:pPr>
            <a:fld id="{BAB536C3-BB10-4165-8E74-99838CB51702}" type="slidenum">
              <a:rPr lang="en-US" smtClean="0"/>
              <a:pPr>
                <a:defRPr/>
              </a:pPr>
              <a:t>5</a:t>
            </a:fld>
            <a:endParaRPr lang="en-US"/>
          </a:p>
        </p:txBody>
      </p:sp>
    </p:spTree>
    <p:extLst>
      <p:ext uri="{BB962C8B-B14F-4D97-AF65-F5344CB8AC3E}">
        <p14:creationId xmlns:p14="http://schemas.microsoft.com/office/powerpoint/2010/main" val="1927807007"/>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DE71-3759-5ACB-979C-263B00A22644}"/>
              </a:ext>
            </a:extLst>
          </p:cNvPr>
          <p:cNvSpPr>
            <a:spLocks noGrp="1"/>
          </p:cNvSpPr>
          <p:nvPr>
            <p:ph type="title"/>
          </p:nvPr>
        </p:nvSpPr>
        <p:spPr/>
        <p:txBody>
          <a:bodyPr>
            <a:normAutofit fontScale="90000"/>
          </a:bodyPr>
          <a:lstStyle/>
          <a:p>
            <a:r>
              <a:rPr lang="en-US" dirty="0"/>
              <a:t>Simple Example: Calculating </a:t>
            </a:r>
            <a:r>
              <a:rPr lang="en-US" dirty="0">
                <a:latin typeface="Symbol" pitchFamily="2" charset="2"/>
              </a:rPr>
              <a:t>p </a:t>
            </a:r>
            <a:r>
              <a:rPr lang="en-US" dirty="0"/>
              <a:t>with Monte Carlo</a:t>
            </a:r>
          </a:p>
        </p:txBody>
      </p:sp>
      <p:sp>
        <p:nvSpPr>
          <p:cNvPr id="3" name="Content Placeholder 2">
            <a:extLst>
              <a:ext uri="{FF2B5EF4-FFF2-40B4-BE49-F238E27FC236}">
                <a16:creationId xmlns:a16="http://schemas.microsoft.com/office/drawing/2014/main" id="{058DE19A-EFF8-8C6C-2DB6-BAB31638BE6F}"/>
              </a:ext>
            </a:extLst>
          </p:cNvPr>
          <p:cNvSpPr>
            <a:spLocks noGrp="1"/>
          </p:cNvSpPr>
          <p:nvPr>
            <p:ph idx="1"/>
          </p:nvPr>
        </p:nvSpPr>
        <p:spPr/>
        <p:txBody>
          <a:bodyPr/>
          <a:lstStyle/>
          <a:p>
            <a:r>
              <a:rPr lang="en-US" dirty="0"/>
              <a:t>We’re going to throw a set of points to uniformly </a:t>
            </a:r>
            <a:br>
              <a:rPr lang="en-US" dirty="0"/>
            </a:br>
            <a:r>
              <a:rPr lang="en-US" dirty="0"/>
              <a:t>populate a square of sides </a:t>
            </a:r>
            <a:r>
              <a:rPr lang="en-US" i="1" dirty="0"/>
              <a:t>2r</a:t>
            </a:r>
            <a:r>
              <a:rPr lang="en-US" dirty="0"/>
              <a:t>. </a:t>
            </a:r>
          </a:p>
          <a:p>
            <a:r>
              <a:rPr lang="en-US" dirty="0"/>
              <a:t>We expect the fraction of the points that</a:t>
            </a:r>
            <a:br>
              <a:rPr lang="en-US" dirty="0"/>
            </a:br>
            <a:r>
              <a:rPr lang="en-US" dirty="0"/>
              <a:t>fall inside of an inscribed circle of radius </a:t>
            </a:r>
            <a:r>
              <a:rPr lang="en-US" i="1" dirty="0"/>
              <a:t>r</a:t>
            </a:r>
            <a:br>
              <a:rPr lang="en-US" dirty="0"/>
            </a:br>
            <a:r>
              <a:rPr lang="en-US" dirty="0"/>
              <a:t>to be the ratio of the areas  </a:t>
            </a:r>
          </a:p>
          <a:p>
            <a:pPr lvl="1"/>
            <a:r>
              <a:rPr lang="en-US" dirty="0"/>
              <a:t>Let’s call them “hits”</a:t>
            </a:r>
          </a:p>
          <a:p>
            <a:pPr lvl="1"/>
            <a:endParaRPr lang="en-US" dirty="0"/>
          </a:p>
          <a:p>
            <a:pPr lvl="1"/>
            <a:endParaRPr lang="en-US" dirty="0"/>
          </a:p>
          <a:p>
            <a:pPr lvl="1"/>
            <a:endParaRPr lang="en-US" dirty="0"/>
          </a:p>
          <a:p>
            <a:pPr lvl="1"/>
            <a:endParaRPr lang="en-US" dirty="0"/>
          </a:p>
          <a:p>
            <a:pPr lvl="1"/>
            <a:endParaRPr lang="en-US" dirty="0"/>
          </a:p>
          <a:p>
            <a:pPr lvl="1"/>
            <a:endParaRPr lang="en-US" dirty="0"/>
          </a:p>
          <a:p>
            <a:r>
              <a:rPr lang="en-US" dirty="0"/>
              <a:t>You’re going to do a variation of this in lab, so I’ll stop here.</a:t>
            </a:r>
          </a:p>
        </p:txBody>
      </p:sp>
      <p:sp>
        <p:nvSpPr>
          <p:cNvPr id="4" name="Date Placeholder 3">
            <a:extLst>
              <a:ext uri="{FF2B5EF4-FFF2-40B4-BE49-F238E27FC236}">
                <a16:creationId xmlns:a16="http://schemas.microsoft.com/office/drawing/2014/main" id="{FED3BDF2-F6A9-C0E1-0F73-552D682C65D8}"/>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0B10D318-0DD5-854D-3857-131E0B9A4977}"/>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29B281DC-BABC-00B5-C699-19BD6AD1F289}"/>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11" name="Picture 10">
            <a:extLst>
              <a:ext uri="{FF2B5EF4-FFF2-40B4-BE49-F238E27FC236}">
                <a16:creationId xmlns:a16="http://schemas.microsoft.com/office/drawing/2014/main" id="{7A0A1F60-233F-65E4-AFB0-7FC10A15E8F7}"/>
              </a:ext>
            </a:extLst>
          </p:cNvPr>
          <p:cNvPicPr>
            <a:picLocks noChangeAspect="1"/>
          </p:cNvPicPr>
          <p:nvPr/>
        </p:nvPicPr>
        <p:blipFill>
          <a:blip r:embed="rId2"/>
          <a:stretch>
            <a:fillRect/>
          </a:stretch>
        </p:blipFill>
        <p:spPr>
          <a:xfrm>
            <a:off x="6399516" y="1066800"/>
            <a:ext cx="2057400" cy="2362200"/>
          </a:xfrm>
          <a:prstGeom prst="rect">
            <a:avLst/>
          </a:prstGeom>
        </p:spPr>
      </p:pic>
      <p:pic>
        <p:nvPicPr>
          <p:cNvPr id="13" name="Picture 12">
            <a:extLst>
              <a:ext uri="{FF2B5EF4-FFF2-40B4-BE49-F238E27FC236}">
                <a16:creationId xmlns:a16="http://schemas.microsoft.com/office/drawing/2014/main" id="{352F04F5-57FE-E3E3-DEFF-DF3CBBA1DCCF}"/>
              </a:ext>
            </a:extLst>
          </p:cNvPr>
          <p:cNvPicPr>
            <a:picLocks noChangeAspect="1"/>
          </p:cNvPicPr>
          <p:nvPr/>
        </p:nvPicPr>
        <p:blipFill>
          <a:blip r:embed="rId3"/>
          <a:stretch>
            <a:fillRect/>
          </a:stretch>
        </p:blipFill>
        <p:spPr>
          <a:xfrm>
            <a:off x="1126019" y="3534165"/>
            <a:ext cx="3041130" cy="1623460"/>
          </a:xfrm>
          <a:prstGeom prst="rect">
            <a:avLst/>
          </a:prstGeom>
        </p:spPr>
      </p:pic>
      <p:pic>
        <p:nvPicPr>
          <p:cNvPr id="15" name="Picture 14">
            <a:extLst>
              <a:ext uri="{FF2B5EF4-FFF2-40B4-BE49-F238E27FC236}">
                <a16:creationId xmlns:a16="http://schemas.microsoft.com/office/drawing/2014/main" id="{EF0DFDF4-80CE-EEB9-95AB-154B318AD6DE}"/>
              </a:ext>
            </a:extLst>
          </p:cNvPr>
          <p:cNvPicPr>
            <a:picLocks noChangeAspect="1"/>
          </p:cNvPicPr>
          <p:nvPr/>
        </p:nvPicPr>
        <p:blipFill>
          <a:blip r:embed="rId4"/>
          <a:stretch>
            <a:fillRect/>
          </a:stretch>
        </p:blipFill>
        <p:spPr>
          <a:xfrm>
            <a:off x="5456136" y="3902881"/>
            <a:ext cx="1181100" cy="762000"/>
          </a:xfrm>
          <a:prstGeom prst="rect">
            <a:avLst/>
          </a:prstGeom>
        </p:spPr>
      </p:pic>
      <p:sp>
        <p:nvSpPr>
          <p:cNvPr id="16" name="Right Arrow 15">
            <a:extLst>
              <a:ext uri="{FF2B5EF4-FFF2-40B4-BE49-F238E27FC236}">
                <a16:creationId xmlns:a16="http://schemas.microsoft.com/office/drawing/2014/main" id="{DE2C7860-054F-C6C2-51DF-CA0D2368C482}"/>
              </a:ext>
            </a:extLst>
          </p:cNvPr>
          <p:cNvSpPr/>
          <p:nvPr/>
        </p:nvSpPr>
        <p:spPr>
          <a:xfrm>
            <a:off x="4711046" y="4135469"/>
            <a:ext cx="441789" cy="287677"/>
          </a:xfrm>
          <a:prstGeom prst="rightArrow">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229742"/>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2B413-D1BA-0050-E564-9469D0A8301A}"/>
              </a:ext>
            </a:extLst>
          </p:cNvPr>
          <p:cNvSpPr>
            <a:spLocks noGrp="1"/>
          </p:cNvSpPr>
          <p:nvPr>
            <p:ph type="title"/>
          </p:nvPr>
        </p:nvSpPr>
        <p:spPr/>
        <p:txBody>
          <a:bodyPr/>
          <a:lstStyle/>
          <a:p>
            <a:r>
              <a:rPr lang="en-US" dirty="0"/>
              <a:t>Spherical Distributions</a:t>
            </a:r>
          </a:p>
        </p:txBody>
      </p:sp>
      <p:sp>
        <p:nvSpPr>
          <p:cNvPr id="6" name="Content Placeholder 5">
            <a:extLst>
              <a:ext uri="{FF2B5EF4-FFF2-40B4-BE49-F238E27FC236}">
                <a16:creationId xmlns:a16="http://schemas.microsoft.com/office/drawing/2014/main" id="{8D39711F-2998-4A17-AC97-CF7B86548FCC}"/>
              </a:ext>
            </a:extLst>
          </p:cNvPr>
          <p:cNvSpPr>
            <a:spLocks noGrp="1"/>
          </p:cNvSpPr>
          <p:nvPr>
            <p:ph idx="1"/>
          </p:nvPr>
        </p:nvSpPr>
        <p:spPr/>
        <p:txBody>
          <a:bodyPr/>
          <a:lstStyle/>
          <a:p>
            <a:r>
              <a:rPr lang="en-US" dirty="0"/>
              <a:t>If we look at the differential surfaces area of a sphere</a:t>
            </a:r>
          </a:p>
        </p:txBody>
      </p:sp>
      <p:sp>
        <p:nvSpPr>
          <p:cNvPr id="3" name="Date Placeholder 2">
            <a:extLst>
              <a:ext uri="{FF2B5EF4-FFF2-40B4-BE49-F238E27FC236}">
                <a16:creationId xmlns:a16="http://schemas.microsoft.com/office/drawing/2014/main" id="{A3F1813B-0E80-A4B8-B75F-56300EB135B2}"/>
              </a:ext>
            </a:extLst>
          </p:cNvPr>
          <p:cNvSpPr>
            <a:spLocks noGrp="1"/>
          </p:cNvSpPr>
          <p:nvPr>
            <p:ph type="dt" sz="half" idx="10"/>
          </p:nvPr>
        </p:nvSpPr>
        <p:spPr/>
        <p:txBody>
          <a:bodyPr/>
          <a:lstStyle/>
          <a:p>
            <a:pPr>
              <a:defRPr/>
            </a:pPr>
            <a:r>
              <a:rPr lang="en-US"/>
              <a:t>Phy 40, Fall 2025</a:t>
            </a:r>
            <a:endParaRPr lang="en-US" dirty="0"/>
          </a:p>
        </p:txBody>
      </p:sp>
      <p:sp>
        <p:nvSpPr>
          <p:cNvPr id="4" name="Footer Placeholder 3">
            <a:extLst>
              <a:ext uri="{FF2B5EF4-FFF2-40B4-BE49-F238E27FC236}">
                <a16:creationId xmlns:a16="http://schemas.microsoft.com/office/drawing/2014/main" id="{C7A4E178-5C24-2F16-35BA-3D34FF069F4C}"/>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5" name="Slide Number Placeholder 4">
            <a:extLst>
              <a:ext uri="{FF2B5EF4-FFF2-40B4-BE49-F238E27FC236}">
                <a16:creationId xmlns:a16="http://schemas.microsoft.com/office/drawing/2014/main" id="{87FB3224-897C-EA98-BD9C-9287247C3C81}"/>
              </a:ext>
            </a:extLst>
          </p:cNvPr>
          <p:cNvSpPr>
            <a:spLocks noGrp="1"/>
          </p:cNvSpPr>
          <p:nvPr>
            <p:ph type="sldNum" sz="quarter" idx="12"/>
          </p:nvPr>
        </p:nvSpPr>
        <p:spPr/>
        <p:txBody>
          <a:bodyPr/>
          <a:lstStyle/>
          <a:p>
            <a:pPr>
              <a:defRPr/>
            </a:pPr>
            <a:fld id="{BAB536C3-BB10-4165-8E74-99838CB51702}" type="slidenum">
              <a:rPr lang="en-US" smtClean="0"/>
              <a:pPr>
                <a:defRPr/>
              </a:pPr>
              <a:t>7</a:t>
            </a:fld>
            <a:endParaRPr lang="en-US"/>
          </a:p>
        </p:txBody>
      </p:sp>
      <p:pic>
        <p:nvPicPr>
          <p:cNvPr id="2050" name="Picture 2" descr="4.4: Spherical Coordinates - Physics LibreTexts">
            <a:extLst>
              <a:ext uri="{FF2B5EF4-FFF2-40B4-BE49-F238E27FC236}">
                <a16:creationId xmlns:a16="http://schemas.microsoft.com/office/drawing/2014/main" id="{D6400F33-47AA-1C6E-2B67-B5FE240E4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89" y="1835207"/>
            <a:ext cx="4007076" cy="41353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99ABDC-DE3B-817D-A828-5B7084E30EC8}"/>
              </a:ext>
            </a:extLst>
          </p:cNvPr>
          <p:cNvPicPr>
            <a:picLocks noChangeAspect="1"/>
          </p:cNvPicPr>
          <p:nvPr/>
        </p:nvPicPr>
        <p:blipFill>
          <a:blip r:embed="rId3"/>
          <a:stretch>
            <a:fillRect/>
          </a:stretch>
        </p:blipFill>
        <p:spPr>
          <a:xfrm>
            <a:off x="4812237" y="2422260"/>
            <a:ext cx="2794000" cy="1727200"/>
          </a:xfrm>
          <a:prstGeom prst="rect">
            <a:avLst/>
          </a:prstGeom>
        </p:spPr>
      </p:pic>
      <p:sp>
        <p:nvSpPr>
          <p:cNvPr id="8" name="TextBox 7">
            <a:extLst>
              <a:ext uri="{FF2B5EF4-FFF2-40B4-BE49-F238E27FC236}">
                <a16:creationId xmlns:a16="http://schemas.microsoft.com/office/drawing/2014/main" id="{57C6EB67-1BA4-F458-39DC-D94E158600A7}"/>
              </a:ext>
            </a:extLst>
          </p:cNvPr>
          <p:cNvSpPr txBox="1"/>
          <p:nvPr/>
        </p:nvSpPr>
        <p:spPr>
          <a:xfrm>
            <a:off x="6863137" y="4179156"/>
            <a:ext cx="2013735" cy="954107"/>
          </a:xfrm>
          <a:prstGeom prst="rect">
            <a:avLst/>
          </a:prstGeom>
          <a:noFill/>
        </p:spPr>
        <p:txBody>
          <a:bodyPr wrap="square" rtlCol="0">
            <a:spAutoFit/>
          </a:bodyPr>
          <a:lstStyle/>
          <a:p>
            <a:r>
              <a:rPr lang="en-US" sz="1400" dirty="0">
                <a:solidFill>
                  <a:srgbClr val="FF0000"/>
                </a:solidFill>
                <a:latin typeface="+mn-lt"/>
              </a:rPr>
              <a:t>A distribution that’s uniform in </a:t>
            </a:r>
            <a:r>
              <a:rPr lang="en-US" sz="1400" i="1" dirty="0">
                <a:solidFill>
                  <a:srgbClr val="FF0000"/>
                </a:solidFill>
                <a:latin typeface="Symbol" pitchFamily="2" charset="2"/>
              </a:rPr>
              <a:t>f</a:t>
            </a:r>
            <a:r>
              <a:rPr lang="en-US" sz="1400" dirty="0">
                <a:solidFill>
                  <a:srgbClr val="FF0000"/>
                </a:solidFill>
                <a:latin typeface="+mn-lt"/>
              </a:rPr>
              <a:t> and (</a:t>
            </a:r>
            <a:r>
              <a:rPr lang="en-US" sz="1400" dirty="0" err="1">
                <a:solidFill>
                  <a:srgbClr val="FF0000"/>
                </a:solidFill>
                <a:latin typeface="+mn-lt"/>
              </a:rPr>
              <a:t>cos</a:t>
            </a:r>
            <a:r>
              <a:rPr lang="en-US" sz="1400" i="1" dirty="0" err="1">
                <a:solidFill>
                  <a:srgbClr val="FF0000"/>
                </a:solidFill>
                <a:latin typeface="Symbol" pitchFamily="2" charset="2"/>
              </a:rPr>
              <a:t>q</a:t>
            </a:r>
            <a:r>
              <a:rPr lang="en-US" sz="1400" dirty="0">
                <a:solidFill>
                  <a:srgbClr val="FF0000"/>
                </a:solidFill>
                <a:latin typeface="Symbol" pitchFamily="2" charset="2"/>
              </a:rPr>
              <a:t>)</a:t>
            </a:r>
            <a:r>
              <a:rPr lang="en-US" sz="1400" dirty="0">
                <a:solidFill>
                  <a:srgbClr val="FF0000"/>
                </a:solidFill>
                <a:latin typeface="+mn-lt"/>
              </a:rPr>
              <a:t> will be spherically symmetric</a:t>
            </a:r>
          </a:p>
        </p:txBody>
      </p:sp>
      <p:cxnSp>
        <p:nvCxnSpPr>
          <p:cNvPr id="10" name="Straight Arrow Connector 9">
            <a:extLst>
              <a:ext uri="{FF2B5EF4-FFF2-40B4-BE49-F238E27FC236}">
                <a16:creationId xmlns:a16="http://schemas.microsoft.com/office/drawing/2014/main" id="{BD47BC50-991F-0B0E-AA90-6339588FDD4D}"/>
              </a:ext>
            </a:extLst>
          </p:cNvPr>
          <p:cNvCxnSpPr/>
          <p:nvPr/>
        </p:nvCxnSpPr>
        <p:spPr>
          <a:xfrm flipH="1" flipV="1">
            <a:off x="6678202" y="3770616"/>
            <a:ext cx="184935" cy="3788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E076F87A-83EA-9670-A977-ED7A73EE6EC8}"/>
              </a:ext>
            </a:extLst>
          </p:cNvPr>
          <p:cNvSpPr txBox="1"/>
          <p:nvPr/>
        </p:nvSpPr>
        <p:spPr>
          <a:xfrm>
            <a:off x="6436082" y="5455163"/>
            <a:ext cx="1402358" cy="307777"/>
          </a:xfrm>
          <a:prstGeom prst="rect">
            <a:avLst/>
          </a:prstGeom>
          <a:noFill/>
        </p:spPr>
        <p:txBody>
          <a:bodyPr wrap="square" rtlCol="0">
            <a:spAutoFit/>
          </a:bodyPr>
          <a:lstStyle/>
          <a:p>
            <a:r>
              <a:rPr lang="en-US" sz="1400" dirty="0">
                <a:solidFill>
                  <a:srgbClr val="FF0000"/>
                </a:solidFill>
                <a:latin typeface="+mn-lt"/>
              </a:rPr>
              <a:t>Solid angle</a:t>
            </a:r>
          </a:p>
        </p:txBody>
      </p:sp>
      <p:cxnSp>
        <p:nvCxnSpPr>
          <p:cNvPr id="12" name="Straight Arrow Connector 11">
            <a:extLst>
              <a:ext uri="{FF2B5EF4-FFF2-40B4-BE49-F238E27FC236}">
                <a16:creationId xmlns:a16="http://schemas.microsoft.com/office/drawing/2014/main" id="{D2406B1E-7B91-E937-73F9-5AA5F53ED92A}"/>
              </a:ext>
            </a:extLst>
          </p:cNvPr>
          <p:cNvCxnSpPr>
            <a:cxnSpLocks/>
          </p:cNvCxnSpPr>
          <p:nvPr/>
        </p:nvCxnSpPr>
        <p:spPr>
          <a:xfrm flipH="1" flipV="1">
            <a:off x="6051479" y="4231826"/>
            <a:ext cx="523982" cy="115787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731272"/>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F0AD-309D-90ED-83A6-C204323523DD}"/>
              </a:ext>
            </a:extLst>
          </p:cNvPr>
          <p:cNvSpPr>
            <a:spLocks noGrp="1"/>
          </p:cNvSpPr>
          <p:nvPr>
            <p:ph type="title"/>
          </p:nvPr>
        </p:nvSpPr>
        <p:spPr/>
        <p:txBody>
          <a:bodyPr/>
          <a:lstStyle/>
          <a:p>
            <a:r>
              <a:rPr lang="en-US" dirty="0"/>
              <a:t>Detector Acceptance Example</a:t>
            </a:r>
          </a:p>
        </p:txBody>
      </p:sp>
      <p:sp>
        <p:nvSpPr>
          <p:cNvPr id="3" name="Content Placeholder 2">
            <a:extLst>
              <a:ext uri="{FF2B5EF4-FFF2-40B4-BE49-F238E27FC236}">
                <a16:creationId xmlns:a16="http://schemas.microsoft.com/office/drawing/2014/main" id="{CED10FE6-1015-D53F-0A16-ACC0EA16A4B2}"/>
              </a:ext>
            </a:extLst>
          </p:cNvPr>
          <p:cNvSpPr>
            <a:spLocks noGrp="1"/>
          </p:cNvSpPr>
          <p:nvPr>
            <p:ph idx="1"/>
          </p:nvPr>
        </p:nvSpPr>
        <p:spPr/>
        <p:txBody>
          <a:bodyPr/>
          <a:lstStyle/>
          <a:p>
            <a:r>
              <a:rPr lang="en-US" dirty="0"/>
              <a:t>If we generate a spherically symmetric distribution of particles, how many will it a target of 50 cm radius 5 m away?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We expect the fraction to be the ratio of the areas</a:t>
            </a:r>
          </a:p>
        </p:txBody>
      </p:sp>
      <p:sp>
        <p:nvSpPr>
          <p:cNvPr id="4" name="Date Placeholder 3">
            <a:extLst>
              <a:ext uri="{FF2B5EF4-FFF2-40B4-BE49-F238E27FC236}">
                <a16:creationId xmlns:a16="http://schemas.microsoft.com/office/drawing/2014/main" id="{A2F94A5A-E1BD-CFA2-163F-CD2569FBD991}"/>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33554B27-6A16-D98E-5A38-9750F4DDDAE9}"/>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4956DBA7-08E3-EA36-9EBE-8CA03FEDE442}"/>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pic>
        <p:nvPicPr>
          <p:cNvPr id="8" name="Picture 7">
            <a:extLst>
              <a:ext uri="{FF2B5EF4-FFF2-40B4-BE49-F238E27FC236}">
                <a16:creationId xmlns:a16="http://schemas.microsoft.com/office/drawing/2014/main" id="{531196FA-EF16-72F7-D192-1F792F096B7B}"/>
              </a:ext>
            </a:extLst>
          </p:cNvPr>
          <p:cNvPicPr>
            <a:picLocks noChangeAspect="1"/>
          </p:cNvPicPr>
          <p:nvPr/>
        </p:nvPicPr>
        <p:blipFill>
          <a:blip r:embed="rId2"/>
          <a:stretch>
            <a:fillRect/>
          </a:stretch>
        </p:blipFill>
        <p:spPr>
          <a:xfrm>
            <a:off x="2152364" y="5517508"/>
            <a:ext cx="5168286" cy="677808"/>
          </a:xfrm>
          <a:prstGeom prst="rect">
            <a:avLst/>
          </a:prstGeom>
        </p:spPr>
      </p:pic>
      <p:pic>
        <p:nvPicPr>
          <p:cNvPr id="9" name="Picture 8">
            <a:extLst>
              <a:ext uri="{FF2B5EF4-FFF2-40B4-BE49-F238E27FC236}">
                <a16:creationId xmlns:a16="http://schemas.microsoft.com/office/drawing/2014/main" id="{41920FB0-EFC5-BC08-C249-1C1E16629FA9}"/>
              </a:ext>
            </a:extLst>
          </p:cNvPr>
          <p:cNvPicPr>
            <a:picLocks noChangeAspect="1"/>
          </p:cNvPicPr>
          <p:nvPr/>
        </p:nvPicPr>
        <p:blipFill>
          <a:blip r:embed="rId3"/>
          <a:stretch>
            <a:fillRect/>
          </a:stretch>
        </p:blipFill>
        <p:spPr>
          <a:xfrm>
            <a:off x="685800" y="2182353"/>
            <a:ext cx="7772400" cy="2082325"/>
          </a:xfrm>
          <a:prstGeom prst="rect">
            <a:avLst/>
          </a:prstGeom>
        </p:spPr>
      </p:pic>
    </p:spTree>
    <p:extLst>
      <p:ext uri="{BB962C8B-B14F-4D97-AF65-F5344CB8AC3E}">
        <p14:creationId xmlns:p14="http://schemas.microsoft.com/office/powerpoint/2010/main" val="2402324144"/>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119746-595C-0229-2407-4B6E9E3E9359}"/>
              </a:ext>
            </a:extLst>
          </p:cNvPr>
          <p:cNvPicPr>
            <a:picLocks noChangeAspect="1"/>
          </p:cNvPicPr>
          <p:nvPr/>
        </p:nvPicPr>
        <p:blipFill>
          <a:blip r:embed="rId2"/>
          <a:stretch>
            <a:fillRect/>
          </a:stretch>
        </p:blipFill>
        <p:spPr>
          <a:xfrm>
            <a:off x="334853" y="1058558"/>
            <a:ext cx="4221660" cy="5758345"/>
          </a:xfrm>
          <a:prstGeom prst="rect">
            <a:avLst/>
          </a:prstGeom>
        </p:spPr>
      </p:pic>
      <p:sp>
        <p:nvSpPr>
          <p:cNvPr id="2" name="Title 1">
            <a:extLst>
              <a:ext uri="{FF2B5EF4-FFF2-40B4-BE49-F238E27FC236}">
                <a16:creationId xmlns:a16="http://schemas.microsoft.com/office/drawing/2014/main" id="{1E87A0C1-D091-BC9B-ED5D-608EDCD9CCF6}"/>
              </a:ext>
            </a:extLst>
          </p:cNvPr>
          <p:cNvSpPr>
            <a:spLocks noGrp="1"/>
          </p:cNvSpPr>
          <p:nvPr>
            <p:ph type="title"/>
          </p:nvPr>
        </p:nvSpPr>
        <p:spPr/>
        <p:txBody>
          <a:bodyPr/>
          <a:lstStyle/>
          <a:p>
            <a:r>
              <a:rPr lang="en-US" dirty="0"/>
              <a:t>Code Example</a:t>
            </a:r>
          </a:p>
        </p:txBody>
      </p:sp>
      <p:sp>
        <p:nvSpPr>
          <p:cNvPr id="4" name="Date Placeholder 3">
            <a:extLst>
              <a:ext uri="{FF2B5EF4-FFF2-40B4-BE49-F238E27FC236}">
                <a16:creationId xmlns:a16="http://schemas.microsoft.com/office/drawing/2014/main" id="{04B38D5F-F307-095A-FBBB-FBC5AE935A10}"/>
              </a:ext>
            </a:extLst>
          </p:cNvPr>
          <p:cNvSpPr>
            <a:spLocks noGrp="1"/>
          </p:cNvSpPr>
          <p:nvPr>
            <p:ph type="dt" sz="half" idx="10"/>
          </p:nvPr>
        </p:nvSpPr>
        <p:spPr/>
        <p:txBody>
          <a:bodyPr/>
          <a:lstStyle/>
          <a:p>
            <a:pPr>
              <a:defRPr/>
            </a:pPr>
            <a:r>
              <a:rPr lang="en-US"/>
              <a:t>Phy 40, Fall 2025</a:t>
            </a:r>
            <a:endParaRPr lang="en-US" dirty="0"/>
          </a:p>
        </p:txBody>
      </p:sp>
      <p:sp>
        <p:nvSpPr>
          <p:cNvPr id="5" name="Footer Placeholder 4">
            <a:extLst>
              <a:ext uri="{FF2B5EF4-FFF2-40B4-BE49-F238E27FC236}">
                <a16:creationId xmlns:a16="http://schemas.microsoft.com/office/drawing/2014/main" id="{1AFB51C0-21CB-229F-4E08-D819EA329FF4}"/>
              </a:ext>
            </a:extLst>
          </p:cNvPr>
          <p:cNvSpPr>
            <a:spLocks noGrp="1"/>
          </p:cNvSpPr>
          <p:nvPr>
            <p:ph type="ftr" sz="quarter" idx="11"/>
          </p:nvPr>
        </p:nvSpPr>
        <p:spPr/>
        <p:txBody>
          <a:bodyPr/>
          <a:lstStyle/>
          <a:p>
            <a:pPr>
              <a:defRPr/>
            </a:pPr>
            <a:r>
              <a:rPr lang="en-US"/>
              <a:t>Monte Carlo Methods</a:t>
            </a:r>
            <a:endParaRPr lang="en-US">
              <a:latin typeface="+mn-lt"/>
            </a:endParaRPr>
          </a:p>
        </p:txBody>
      </p:sp>
      <p:sp>
        <p:nvSpPr>
          <p:cNvPr id="6" name="Slide Number Placeholder 5">
            <a:extLst>
              <a:ext uri="{FF2B5EF4-FFF2-40B4-BE49-F238E27FC236}">
                <a16:creationId xmlns:a16="http://schemas.microsoft.com/office/drawing/2014/main" id="{9BDC987B-9B8D-7378-5D4D-86E639DBBA29}"/>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sp>
        <p:nvSpPr>
          <p:cNvPr id="9" name="Rectangle 8">
            <a:extLst>
              <a:ext uri="{FF2B5EF4-FFF2-40B4-BE49-F238E27FC236}">
                <a16:creationId xmlns:a16="http://schemas.microsoft.com/office/drawing/2014/main" id="{08CD23DC-3FB6-8ABF-3129-5594E0AD2EA2}"/>
              </a:ext>
            </a:extLst>
          </p:cNvPr>
          <p:cNvSpPr/>
          <p:nvPr/>
        </p:nvSpPr>
        <p:spPr>
          <a:xfrm>
            <a:off x="334853" y="1686765"/>
            <a:ext cx="3017947" cy="15307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0415CC5-24F9-05EF-31DC-51005803BFA1}"/>
              </a:ext>
            </a:extLst>
          </p:cNvPr>
          <p:cNvSpPr txBox="1"/>
          <p:nvPr/>
        </p:nvSpPr>
        <p:spPr>
          <a:xfrm>
            <a:off x="5137077" y="1270298"/>
            <a:ext cx="2137025" cy="307777"/>
          </a:xfrm>
          <a:prstGeom prst="rect">
            <a:avLst/>
          </a:prstGeom>
          <a:noFill/>
        </p:spPr>
        <p:txBody>
          <a:bodyPr wrap="square" rtlCol="0">
            <a:spAutoFit/>
          </a:bodyPr>
          <a:lstStyle/>
          <a:p>
            <a:r>
              <a:rPr lang="en-US" sz="1400" dirty="0">
                <a:solidFill>
                  <a:srgbClr val="FF0000"/>
                </a:solidFill>
                <a:latin typeface="+mn-lt"/>
              </a:rPr>
              <a:t>Calculate </a:t>
            </a:r>
            <a:r>
              <a:rPr lang="en-US" sz="1400" i="1" dirty="0">
                <a:solidFill>
                  <a:srgbClr val="FF0000"/>
                </a:solidFill>
                <a:latin typeface="Symbol" pitchFamily="2" charset="2"/>
              </a:rPr>
              <a:t>q</a:t>
            </a:r>
            <a:r>
              <a:rPr lang="en-US" sz="1400" dirty="0">
                <a:solidFill>
                  <a:srgbClr val="FF0000"/>
                </a:solidFill>
                <a:latin typeface="+mn-lt"/>
              </a:rPr>
              <a:t> from </a:t>
            </a:r>
            <a:r>
              <a:rPr lang="en-US" sz="1400" dirty="0" err="1">
                <a:solidFill>
                  <a:srgbClr val="FF0000"/>
                </a:solidFill>
                <a:latin typeface="+mn-lt"/>
              </a:rPr>
              <a:t>cos</a:t>
            </a:r>
            <a:r>
              <a:rPr lang="en-US" sz="1400" i="1" dirty="0" err="1">
                <a:solidFill>
                  <a:srgbClr val="FF0000"/>
                </a:solidFill>
                <a:latin typeface="Symbol" pitchFamily="2" charset="2"/>
              </a:rPr>
              <a:t>q</a:t>
            </a:r>
            <a:endParaRPr lang="en-US" sz="1400" i="1" dirty="0">
              <a:solidFill>
                <a:srgbClr val="FF0000"/>
              </a:solidFill>
              <a:latin typeface="Symbol" pitchFamily="2" charset="2"/>
            </a:endParaRPr>
          </a:p>
        </p:txBody>
      </p:sp>
      <p:cxnSp>
        <p:nvCxnSpPr>
          <p:cNvPr id="12" name="Straight Arrow Connector 11">
            <a:extLst>
              <a:ext uri="{FF2B5EF4-FFF2-40B4-BE49-F238E27FC236}">
                <a16:creationId xmlns:a16="http://schemas.microsoft.com/office/drawing/2014/main" id="{FBE9A4D3-F888-3224-DFEC-AF69F7043A74}"/>
              </a:ext>
            </a:extLst>
          </p:cNvPr>
          <p:cNvCxnSpPr>
            <a:cxnSpLocks/>
          </p:cNvCxnSpPr>
          <p:nvPr/>
        </p:nvCxnSpPr>
        <p:spPr>
          <a:xfrm flipH="1">
            <a:off x="3429000" y="1417834"/>
            <a:ext cx="1623316" cy="30331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BD7C711-34A6-C9BA-6B90-0470B4EE76EB}"/>
              </a:ext>
            </a:extLst>
          </p:cNvPr>
          <p:cNvSpPr txBox="1"/>
          <p:nvPr/>
        </p:nvSpPr>
        <p:spPr>
          <a:xfrm>
            <a:off x="5684734" y="3868637"/>
            <a:ext cx="2137025" cy="307777"/>
          </a:xfrm>
          <a:prstGeom prst="rect">
            <a:avLst/>
          </a:prstGeom>
          <a:noFill/>
        </p:spPr>
        <p:txBody>
          <a:bodyPr wrap="square" rtlCol="0">
            <a:spAutoFit/>
          </a:bodyPr>
          <a:lstStyle/>
          <a:p>
            <a:r>
              <a:rPr lang="en-US" sz="1400" i="1" dirty="0">
                <a:solidFill>
                  <a:srgbClr val="FF0000"/>
                </a:solidFill>
                <a:latin typeface="+mn-lt"/>
              </a:rPr>
              <a:t>Does this make sense?</a:t>
            </a:r>
            <a:endParaRPr lang="en-US" sz="1400" i="1" dirty="0">
              <a:solidFill>
                <a:srgbClr val="FF0000"/>
              </a:solidFill>
              <a:latin typeface="Symbol" pitchFamily="2" charset="2"/>
            </a:endParaRPr>
          </a:p>
        </p:txBody>
      </p:sp>
      <p:cxnSp>
        <p:nvCxnSpPr>
          <p:cNvPr id="14" name="Straight Arrow Connector 13">
            <a:extLst>
              <a:ext uri="{FF2B5EF4-FFF2-40B4-BE49-F238E27FC236}">
                <a16:creationId xmlns:a16="http://schemas.microsoft.com/office/drawing/2014/main" id="{C2A4D01E-786D-6DC6-161E-A11E99AC382A}"/>
              </a:ext>
            </a:extLst>
          </p:cNvPr>
          <p:cNvCxnSpPr>
            <a:cxnSpLocks/>
          </p:cNvCxnSpPr>
          <p:nvPr/>
        </p:nvCxnSpPr>
        <p:spPr>
          <a:xfrm flipH="1">
            <a:off x="4556513" y="4022526"/>
            <a:ext cx="1128221" cy="56288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9141091"/>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57821</TotalTime>
  <Words>2024</Words>
  <Application>Microsoft Macintosh PowerPoint</Application>
  <PresentationFormat>On-screen Show (4:3)</PresentationFormat>
  <Paragraphs>342</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Symbol</vt:lpstr>
      <vt:lpstr>Arial</vt:lpstr>
      <vt:lpstr>Times New Roman</vt:lpstr>
      <vt:lpstr>Clarity</vt:lpstr>
      <vt:lpstr>MontE Carlo Methods</vt:lpstr>
      <vt:lpstr>Monte Carlo Methods </vt:lpstr>
      <vt:lpstr>Example: Detector Acceptance</vt:lpstr>
      <vt:lpstr>Complicated Example: Full Event Simulation at CERN</vt:lpstr>
      <vt:lpstr>Markov Chain</vt:lpstr>
      <vt:lpstr>Simple Example: Calculating p with Monte Carlo</vt:lpstr>
      <vt:lpstr>Spherical Distributions</vt:lpstr>
      <vt:lpstr>Detector Acceptance Example</vt:lpstr>
      <vt:lpstr>Code Example</vt:lpstr>
      <vt:lpstr>Project to Target</vt:lpstr>
      <vt:lpstr>Reminder: Arbitrary Distributions</vt:lpstr>
      <vt:lpstr>Arbitrary Angular Distribution</vt:lpstr>
      <vt:lpstr>GEometry ANd Tracking (GEANT)</vt:lpstr>
      <vt:lpstr>Other Users of Geant4 Include</vt:lpstr>
      <vt:lpstr>General Structure of Geant4</vt:lpstr>
      <vt:lpstr>Geometry in Geant4</vt:lpstr>
      <vt:lpstr>Geometry (cont’d)</vt:lpstr>
      <vt:lpstr>Tracking in Geant4</vt:lpstr>
      <vt:lpstr>Example: ATLAS at LHC</vt:lpstr>
      <vt:lpstr>Geant4 is Horrible!</vt:lpstr>
      <vt:lpstr>Example: Proton Therapy</vt:lpstr>
      <vt:lpstr>Example: Mu2e Beamline</vt:lpstr>
      <vt:lpstr>Example: Particle Scattering with BDsim</vt:lpstr>
      <vt:lpstr>Types of Monte Carlo Studies</vt:lpstr>
      <vt:lpstr>Computing Requirements</vt:lpstr>
      <vt:lpstr>Example: CMS Monte Carlo Overview</vt:lpstr>
      <vt:lpstr>Other Monte Carlo Tools: Accelerator Physics</vt:lpstr>
      <vt:lpstr>XSuite</vt:lpstr>
      <vt:lpstr>Radiation Effects</vt:lpstr>
      <vt:lpstr>Climate Science</vt:lpstr>
      <vt:lpstr>Supernova Simulations</vt:lpstr>
      <vt:lpstr>Galaxy Formation</vt:lpstr>
      <vt:lpstr>Parallel Processing in Monte Carlo Studies (high level)</vt:lpstr>
      <vt:lpstr>Low Level Parallel Processing</vt:lpstr>
      <vt:lpstr>Parallel Processing Applied to PIC</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1289</cp:revision>
  <cp:lastPrinted>2024-03-08T21:07:53Z</cp:lastPrinted>
  <dcterms:created xsi:type="dcterms:W3CDTF">2003-06-24T14:15:57Z</dcterms:created>
  <dcterms:modified xsi:type="dcterms:W3CDTF">2025-11-17T20:54:56Z</dcterms:modified>
</cp:coreProperties>
</file>